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5"/>
  </p:sldMasterIdLst>
  <p:notesMasterIdLst>
    <p:notesMasterId r:id="rId49"/>
  </p:notesMasterIdLst>
  <p:handoutMasterIdLst>
    <p:handoutMasterId r:id="rId50"/>
  </p:handoutMasterIdLst>
  <p:sldIdLst>
    <p:sldId id="256" r:id="rId6"/>
    <p:sldId id="342" r:id="rId7"/>
    <p:sldId id="409" r:id="rId8"/>
    <p:sldId id="343" r:id="rId9"/>
    <p:sldId id="393" r:id="rId10"/>
    <p:sldId id="397" r:id="rId11"/>
    <p:sldId id="422" r:id="rId12"/>
    <p:sldId id="429" r:id="rId13"/>
    <p:sldId id="433" r:id="rId14"/>
    <p:sldId id="430" r:id="rId15"/>
    <p:sldId id="432" r:id="rId16"/>
    <p:sldId id="431" r:id="rId17"/>
    <p:sldId id="434" r:id="rId18"/>
    <p:sldId id="435" r:id="rId19"/>
    <p:sldId id="436" r:id="rId20"/>
    <p:sldId id="340" r:id="rId21"/>
    <p:sldId id="537" r:id="rId22"/>
    <p:sldId id="398" r:id="rId23"/>
    <p:sldId id="539" r:id="rId24"/>
    <p:sldId id="414" r:id="rId25"/>
    <p:sldId id="360" r:id="rId26"/>
    <p:sldId id="361" r:id="rId27"/>
    <p:sldId id="500" r:id="rId28"/>
    <p:sldId id="501" r:id="rId29"/>
    <p:sldId id="437" r:id="rId30"/>
    <p:sldId id="341" r:id="rId31"/>
    <p:sldId id="404" r:id="rId32"/>
    <p:sldId id="387" r:id="rId33"/>
    <p:sldId id="535" r:id="rId34"/>
    <p:sldId id="540" r:id="rId35"/>
    <p:sldId id="423" r:id="rId36"/>
    <p:sldId id="417" r:id="rId37"/>
    <p:sldId id="424" r:id="rId38"/>
    <p:sldId id="519" r:id="rId39"/>
    <p:sldId id="427" r:id="rId40"/>
    <p:sldId id="515" r:id="rId41"/>
    <p:sldId id="536" r:id="rId42"/>
    <p:sldId id="541" r:id="rId43"/>
    <p:sldId id="534" r:id="rId44"/>
    <p:sldId id="410" r:id="rId45"/>
    <p:sldId id="337" r:id="rId46"/>
    <p:sldId id="320" r:id="rId47"/>
    <p:sldId id="268" r:id="rId48"/>
  </p:sldIdLst>
  <p:sldSz cx="9906000" cy="6858000" type="A4"/>
  <p:notesSz cx="10234613" cy="7099300"/>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96">
          <p15:clr>
            <a:srgbClr val="A4A3A4"/>
          </p15:clr>
        </p15:guide>
        <p15:guide id="2" pos="369">
          <p15:clr>
            <a:srgbClr val="A4A3A4"/>
          </p15:clr>
        </p15:guide>
      </p15:sldGuideLst>
    </p:ext>
    <p:ext uri="{2D200454-40CA-4A62-9FC3-DE9A4176ACB9}">
      <p15:notesGuideLst xmlns:p15="http://schemas.microsoft.com/office/powerpoint/2012/main">
        <p15:guide id="1" orient="horz" pos="2236">
          <p15:clr>
            <a:srgbClr val="A4A3A4"/>
          </p15:clr>
        </p15:guide>
        <p15:guide id="2" pos="322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002A"/>
    <a:srgbClr val="6D6D86"/>
    <a:srgbClr val="857761"/>
    <a:srgbClr val="CFC8C0"/>
    <a:srgbClr val="AA9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EF401A-8A80-4840-AE84-C793C85B55FB}" v="1" dt="2025-12-09T15:17:16.112"/>
    <p1510:client id="{DE244945-2C1E-E3D6-06E0-79C1F42AF2AE}" v="4" dt="2025-12-09T15:21:36.98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1674" y="96"/>
      </p:cViewPr>
      <p:guideLst>
        <p:guide orient="horz" pos="1696"/>
        <p:guide pos="369"/>
      </p:guideLst>
    </p:cSldViewPr>
  </p:slideViewPr>
  <p:notesTextViewPr>
    <p:cViewPr>
      <p:scale>
        <a:sx n="1" d="1"/>
        <a:sy n="1" d="1"/>
      </p:scale>
      <p:origin x="0" y="0"/>
    </p:cViewPr>
  </p:notesTextViewPr>
  <p:notesViewPr>
    <p:cSldViewPr snapToGrid="0">
      <p:cViewPr>
        <p:scale>
          <a:sx n="1" d="2"/>
          <a:sy n="1" d="2"/>
        </p:scale>
        <p:origin x="0" y="0"/>
      </p:cViewPr>
      <p:guideLst>
        <p:guide orient="horz" pos="2236"/>
        <p:guide pos="322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E3E8388-FC34-429C-83CF-40D5587E41B8}"/>
              </a:ext>
            </a:extLst>
          </p:cNvPr>
          <p:cNvSpPr>
            <a:spLocks noGrp="1"/>
          </p:cNvSpPr>
          <p:nvPr>
            <p:ph type="hdr" sz="quarter"/>
          </p:nvPr>
        </p:nvSpPr>
        <p:spPr>
          <a:xfrm>
            <a:off x="0" y="0"/>
            <a:ext cx="4435475" cy="355600"/>
          </a:xfrm>
          <a:prstGeom prst="rect">
            <a:avLst/>
          </a:prstGeom>
        </p:spPr>
        <p:txBody>
          <a:bodyPr vert="horz" lIns="94741" tIns="47370" rIns="94741" bIns="47370" rtlCol="0"/>
          <a:lstStyle>
            <a:lvl1pPr algn="l" eaLnBrk="1" hangingPunct="1">
              <a:defRPr sz="1200">
                <a:latin typeface="Arial" charset="0"/>
              </a:defRPr>
            </a:lvl1pPr>
          </a:lstStyle>
          <a:p>
            <a:pPr>
              <a:defRPr/>
            </a:pPr>
            <a:endParaRPr lang="fr-FR"/>
          </a:p>
        </p:txBody>
      </p:sp>
      <p:sp>
        <p:nvSpPr>
          <p:cNvPr id="3" name="Espace réservé de la date 2">
            <a:extLst>
              <a:ext uri="{FF2B5EF4-FFF2-40B4-BE49-F238E27FC236}">
                <a16:creationId xmlns:a16="http://schemas.microsoft.com/office/drawing/2014/main" id="{BEC6461E-4A9D-44B9-8BEC-610D14F3F2DC}"/>
              </a:ext>
            </a:extLst>
          </p:cNvPr>
          <p:cNvSpPr>
            <a:spLocks noGrp="1"/>
          </p:cNvSpPr>
          <p:nvPr>
            <p:ph type="dt" sz="quarter" idx="1"/>
          </p:nvPr>
        </p:nvSpPr>
        <p:spPr>
          <a:xfrm>
            <a:off x="5797550" y="0"/>
            <a:ext cx="4435475" cy="355600"/>
          </a:xfrm>
          <a:prstGeom prst="rect">
            <a:avLst/>
          </a:prstGeom>
        </p:spPr>
        <p:txBody>
          <a:bodyPr vert="horz" lIns="94741" tIns="47370" rIns="94741" bIns="47370" rtlCol="0"/>
          <a:lstStyle>
            <a:lvl1pPr algn="r" eaLnBrk="1" hangingPunct="1">
              <a:defRPr sz="1200">
                <a:latin typeface="Arial" charset="0"/>
              </a:defRPr>
            </a:lvl1pPr>
          </a:lstStyle>
          <a:p>
            <a:pPr>
              <a:defRPr/>
            </a:pPr>
            <a:endParaRPr lang="fr-FR"/>
          </a:p>
        </p:txBody>
      </p:sp>
      <p:sp>
        <p:nvSpPr>
          <p:cNvPr id="4" name="Espace réservé du pied de page 3">
            <a:extLst>
              <a:ext uri="{FF2B5EF4-FFF2-40B4-BE49-F238E27FC236}">
                <a16:creationId xmlns:a16="http://schemas.microsoft.com/office/drawing/2014/main" id="{251A47BE-CFD6-4986-88F2-76B859FE2FE7}"/>
              </a:ext>
            </a:extLst>
          </p:cNvPr>
          <p:cNvSpPr>
            <a:spLocks noGrp="1"/>
          </p:cNvSpPr>
          <p:nvPr>
            <p:ph type="ftr" sz="quarter" idx="2"/>
          </p:nvPr>
        </p:nvSpPr>
        <p:spPr>
          <a:xfrm>
            <a:off x="0" y="6742113"/>
            <a:ext cx="4435475" cy="355600"/>
          </a:xfrm>
          <a:prstGeom prst="rect">
            <a:avLst/>
          </a:prstGeom>
        </p:spPr>
        <p:txBody>
          <a:bodyPr vert="horz" lIns="94741" tIns="47370" rIns="94741" bIns="47370" rtlCol="0" anchor="b"/>
          <a:lstStyle>
            <a:lvl1pPr algn="l" eaLnBrk="1" hangingPunct="1">
              <a:defRPr sz="1200">
                <a:latin typeface="Arial" charset="0"/>
              </a:defRPr>
            </a:lvl1pPr>
          </a:lstStyle>
          <a:p>
            <a:pPr>
              <a:defRPr/>
            </a:pPr>
            <a:r>
              <a:rPr lang="fr-FR"/>
              <a:t>Jérôme Balezo - UL Direction de la Documentation et de l'Edition</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21A3B9F-2D15-4B8B-9BDF-6062A7B26F8F}"/>
              </a:ext>
            </a:extLst>
          </p:cNvPr>
          <p:cNvSpPr>
            <a:spLocks noGrp="1"/>
          </p:cNvSpPr>
          <p:nvPr>
            <p:ph type="hdr" sz="quarter"/>
          </p:nvPr>
        </p:nvSpPr>
        <p:spPr>
          <a:xfrm>
            <a:off x="0" y="0"/>
            <a:ext cx="4435475" cy="355600"/>
          </a:xfrm>
          <a:prstGeom prst="rect">
            <a:avLst/>
          </a:prstGeom>
        </p:spPr>
        <p:txBody>
          <a:bodyPr vert="horz" lIns="94741" tIns="47370" rIns="94741" bIns="47370" rtlCol="0"/>
          <a:lstStyle>
            <a:lvl1pPr algn="l" eaLnBrk="1" hangingPunct="1">
              <a:defRPr sz="1200">
                <a:latin typeface="Arial" charset="0"/>
              </a:defRPr>
            </a:lvl1pPr>
          </a:lstStyle>
          <a:p>
            <a:pPr>
              <a:defRPr/>
            </a:pPr>
            <a:endParaRPr lang="fr-FR"/>
          </a:p>
        </p:txBody>
      </p:sp>
      <p:sp>
        <p:nvSpPr>
          <p:cNvPr id="3" name="Espace réservé de la date 2">
            <a:extLst>
              <a:ext uri="{FF2B5EF4-FFF2-40B4-BE49-F238E27FC236}">
                <a16:creationId xmlns:a16="http://schemas.microsoft.com/office/drawing/2014/main" id="{206528DF-E470-4966-AD20-EA08C23B22D9}"/>
              </a:ext>
            </a:extLst>
          </p:cNvPr>
          <p:cNvSpPr>
            <a:spLocks noGrp="1"/>
          </p:cNvSpPr>
          <p:nvPr>
            <p:ph type="dt" idx="1"/>
          </p:nvPr>
        </p:nvSpPr>
        <p:spPr>
          <a:xfrm>
            <a:off x="5797550" y="0"/>
            <a:ext cx="4435475" cy="355600"/>
          </a:xfrm>
          <a:prstGeom prst="rect">
            <a:avLst/>
          </a:prstGeom>
        </p:spPr>
        <p:txBody>
          <a:bodyPr vert="horz" lIns="94741" tIns="47370" rIns="94741" bIns="47370" rtlCol="0"/>
          <a:lstStyle>
            <a:lvl1pPr algn="r" eaLnBrk="1" hangingPunct="1">
              <a:defRPr sz="1200">
                <a:latin typeface="Arial" charset="0"/>
              </a:defRPr>
            </a:lvl1pPr>
          </a:lstStyle>
          <a:p>
            <a:pPr>
              <a:defRPr/>
            </a:pPr>
            <a:endParaRPr lang="fr-FR"/>
          </a:p>
        </p:txBody>
      </p:sp>
      <p:sp>
        <p:nvSpPr>
          <p:cNvPr id="4" name="Espace réservé de l'image des diapositives 3">
            <a:extLst>
              <a:ext uri="{FF2B5EF4-FFF2-40B4-BE49-F238E27FC236}">
                <a16:creationId xmlns:a16="http://schemas.microsoft.com/office/drawing/2014/main" id="{AA399960-09FD-4BB5-8B8D-AC22B557D7C7}"/>
              </a:ext>
            </a:extLst>
          </p:cNvPr>
          <p:cNvSpPr>
            <a:spLocks noGrp="1" noRot="1" noChangeAspect="1"/>
          </p:cNvSpPr>
          <p:nvPr>
            <p:ph type="sldImg" idx="2"/>
          </p:nvPr>
        </p:nvSpPr>
        <p:spPr>
          <a:xfrm>
            <a:off x="3194050" y="531813"/>
            <a:ext cx="3846513" cy="2662237"/>
          </a:xfrm>
          <a:prstGeom prst="rect">
            <a:avLst/>
          </a:prstGeom>
          <a:noFill/>
          <a:ln w="12700">
            <a:solidFill>
              <a:prstClr val="black"/>
            </a:solidFill>
          </a:ln>
        </p:spPr>
        <p:txBody>
          <a:bodyPr vert="horz" lIns="94741" tIns="47370" rIns="94741" bIns="47370" rtlCol="0" anchor="ctr"/>
          <a:lstStyle/>
          <a:p>
            <a:pPr lvl="0"/>
            <a:endParaRPr lang="fr-FR" noProof="0"/>
          </a:p>
        </p:txBody>
      </p:sp>
      <p:sp>
        <p:nvSpPr>
          <p:cNvPr id="5" name="Espace réservé des commentaires 4">
            <a:extLst>
              <a:ext uri="{FF2B5EF4-FFF2-40B4-BE49-F238E27FC236}">
                <a16:creationId xmlns:a16="http://schemas.microsoft.com/office/drawing/2014/main" id="{BF99BC97-0BA9-44FD-ACC8-7FE50C136AA6}"/>
              </a:ext>
            </a:extLst>
          </p:cNvPr>
          <p:cNvSpPr>
            <a:spLocks noGrp="1"/>
          </p:cNvSpPr>
          <p:nvPr>
            <p:ph type="body" sz="quarter" idx="3"/>
          </p:nvPr>
        </p:nvSpPr>
        <p:spPr>
          <a:xfrm>
            <a:off x="1022350" y="3371850"/>
            <a:ext cx="8189913" cy="3195638"/>
          </a:xfrm>
          <a:prstGeom prst="rect">
            <a:avLst/>
          </a:prstGeom>
        </p:spPr>
        <p:txBody>
          <a:bodyPr vert="horz" lIns="94741" tIns="47370" rIns="94741" bIns="4737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C975DE1D-5D8F-46C6-91FF-F7AC985C2CDB}"/>
              </a:ext>
            </a:extLst>
          </p:cNvPr>
          <p:cNvSpPr>
            <a:spLocks noGrp="1"/>
          </p:cNvSpPr>
          <p:nvPr>
            <p:ph type="ftr" sz="quarter" idx="4"/>
          </p:nvPr>
        </p:nvSpPr>
        <p:spPr>
          <a:xfrm>
            <a:off x="0" y="6742113"/>
            <a:ext cx="4435475" cy="355600"/>
          </a:xfrm>
          <a:prstGeom prst="rect">
            <a:avLst/>
          </a:prstGeom>
        </p:spPr>
        <p:txBody>
          <a:bodyPr vert="horz" lIns="94741" tIns="47370" rIns="94741" bIns="47370" rtlCol="0" anchor="b"/>
          <a:lstStyle>
            <a:lvl1pPr algn="l" eaLnBrk="1" hangingPunct="1">
              <a:defRPr sz="1200">
                <a:latin typeface="Arial" charset="0"/>
              </a:defRPr>
            </a:lvl1pPr>
          </a:lstStyle>
          <a:p>
            <a:pPr>
              <a:defRPr/>
            </a:pPr>
            <a:r>
              <a:rPr lang="fr-FR"/>
              <a:t>Jérôme Balezo - UL Direction de la Documentation et de l'Edition</a:t>
            </a:r>
          </a:p>
        </p:txBody>
      </p:sp>
      <p:sp>
        <p:nvSpPr>
          <p:cNvPr id="7" name="Espace réservé du numéro de diapositive 6">
            <a:extLst>
              <a:ext uri="{FF2B5EF4-FFF2-40B4-BE49-F238E27FC236}">
                <a16:creationId xmlns:a16="http://schemas.microsoft.com/office/drawing/2014/main" id="{6BEE8AB1-1248-40B0-A80D-05AC1F343FEA}"/>
              </a:ext>
            </a:extLst>
          </p:cNvPr>
          <p:cNvSpPr>
            <a:spLocks noGrp="1"/>
          </p:cNvSpPr>
          <p:nvPr>
            <p:ph type="sldNum" sz="quarter" idx="5"/>
          </p:nvPr>
        </p:nvSpPr>
        <p:spPr>
          <a:xfrm>
            <a:off x="5797550" y="6742113"/>
            <a:ext cx="4435475" cy="355600"/>
          </a:xfrm>
          <a:prstGeom prst="rect">
            <a:avLst/>
          </a:prstGeom>
        </p:spPr>
        <p:txBody>
          <a:bodyPr vert="horz" lIns="94741" tIns="47370" rIns="94741" bIns="47370" rtlCol="0" anchor="b"/>
          <a:lstStyle>
            <a:lvl1pPr algn="r" eaLnBrk="1" hangingPunct="1">
              <a:defRPr sz="1200">
                <a:latin typeface="Arial" charset="0"/>
              </a:defRPr>
            </a:lvl1pPr>
          </a:lstStyle>
          <a:p>
            <a:pPr>
              <a:defRPr/>
            </a:pPr>
            <a:endParaRPr lang="fr-FR"/>
          </a:p>
        </p:txBody>
      </p:sp>
    </p:spTree>
  </p:cSld>
  <p:clrMap bg1="lt1" tx1="dk1" bg2="lt2" tx2="dk2" accent1="accent1" accent2="accent2" accent3="accent3" accent4="accent4" accent5="accent5" accent6="accent6" hlink="hlink" folHlink="folHlink"/>
  <p:hf sldNum="0"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e l'image des diapositives 1">
            <a:extLst>
              <a:ext uri="{FF2B5EF4-FFF2-40B4-BE49-F238E27FC236}">
                <a16:creationId xmlns:a16="http://schemas.microsoft.com/office/drawing/2014/main" id="{7745EF0E-2BCA-46D4-B898-EC0B2D2EE5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Espace réservé des commentaires 2">
            <a:extLst>
              <a:ext uri="{FF2B5EF4-FFF2-40B4-BE49-F238E27FC236}">
                <a16:creationId xmlns:a16="http://schemas.microsoft.com/office/drawing/2014/main" id="{23BBFC91-A137-4B4B-ACEE-211AF58F0E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6148" name="Espace réservé du pied de page 7">
            <a:extLst>
              <a:ext uri="{FF2B5EF4-FFF2-40B4-BE49-F238E27FC236}">
                <a16:creationId xmlns:a16="http://schemas.microsoft.com/office/drawing/2014/main" id="{F4B7B256-0313-4599-9392-D0700413227A}"/>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68350" indent="-295275">
              <a:spcBef>
                <a:spcPct val="30000"/>
              </a:spcBef>
              <a:defRPr sz="1200">
                <a:solidFill>
                  <a:schemeClr val="tx1"/>
                </a:solidFill>
                <a:latin typeface="Calibri" panose="020F0502020204030204" pitchFamily="34" charset="0"/>
              </a:defRPr>
            </a:lvl2pPr>
            <a:lvl3pPr marL="1182688" indent="-236538">
              <a:spcBef>
                <a:spcPct val="30000"/>
              </a:spcBef>
              <a:defRPr sz="1200">
                <a:solidFill>
                  <a:schemeClr val="tx1"/>
                </a:solidFill>
                <a:latin typeface="Calibri" panose="020F0502020204030204" pitchFamily="34" charset="0"/>
              </a:defRPr>
            </a:lvl3pPr>
            <a:lvl4pPr marL="1657350" indent="-236538">
              <a:spcBef>
                <a:spcPct val="30000"/>
              </a:spcBef>
              <a:defRPr sz="1200">
                <a:solidFill>
                  <a:schemeClr val="tx1"/>
                </a:solidFill>
                <a:latin typeface="Calibri" panose="020F0502020204030204" pitchFamily="34" charset="0"/>
              </a:defRPr>
            </a:lvl4pPr>
            <a:lvl5pPr marL="2130425" indent="-236538">
              <a:spcBef>
                <a:spcPct val="30000"/>
              </a:spcBef>
              <a:defRPr sz="1200">
                <a:solidFill>
                  <a:schemeClr val="tx1"/>
                </a:solidFill>
                <a:latin typeface="Calibri" panose="020F0502020204030204" pitchFamily="34" charset="0"/>
              </a:defRPr>
            </a:lvl5pPr>
            <a:lvl6pPr marL="2587625" indent="-236538" eaLnBrk="0" fontAlgn="base" hangingPunct="0">
              <a:spcBef>
                <a:spcPct val="30000"/>
              </a:spcBef>
              <a:spcAft>
                <a:spcPct val="0"/>
              </a:spcAft>
              <a:defRPr sz="1200">
                <a:solidFill>
                  <a:schemeClr val="tx1"/>
                </a:solidFill>
                <a:latin typeface="Calibri" panose="020F0502020204030204" pitchFamily="34" charset="0"/>
              </a:defRPr>
            </a:lvl6pPr>
            <a:lvl7pPr marL="3044825" indent="-236538" eaLnBrk="0" fontAlgn="base" hangingPunct="0">
              <a:spcBef>
                <a:spcPct val="30000"/>
              </a:spcBef>
              <a:spcAft>
                <a:spcPct val="0"/>
              </a:spcAft>
              <a:defRPr sz="1200">
                <a:solidFill>
                  <a:schemeClr val="tx1"/>
                </a:solidFill>
                <a:latin typeface="Calibri" panose="020F0502020204030204" pitchFamily="34" charset="0"/>
              </a:defRPr>
            </a:lvl7pPr>
            <a:lvl8pPr marL="3502025" indent="-236538" eaLnBrk="0" fontAlgn="base" hangingPunct="0">
              <a:spcBef>
                <a:spcPct val="30000"/>
              </a:spcBef>
              <a:spcAft>
                <a:spcPct val="0"/>
              </a:spcAft>
              <a:defRPr sz="1200">
                <a:solidFill>
                  <a:schemeClr val="tx1"/>
                </a:solidFill>
                <a:latin typeface="Calibri" panose="020F0502020204030204" pitchFamily="34" charset="0"/>
              </a:defRPr>
            </a:lvl8pPr>
            <a:lvl9pPr marL="3959225" indent="-23653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fr-FR" altLang="fr-FR">
                <a:latin typeface="Arial" panose="020B0604020202020204" pitchFamily="34" charset="0"/>
              </a:rPr>
              <a:t>Jérôme Balezo - UL Direction de la Documentation et de l'Edition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a:extLst>
              <a:ext uri="{FF2B5EF4-FFF2-40B4-BE49-F238E27FC236}">
                <a16:creationId xmlns:a16="http://schemas.microsoft.com/office/drawing/2014/main" id="{EC56F1A0-1DDA-4233-957E-3AF0098993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Espace réservé des commentaires 2">
            <a:extLst>
              <a:ext uri="{FF2B5EF4-FFF2-40B4-BE49-F238E27FC236}">
                <a16:creationId xmlns:a16="http://schemas.microsoft.com/office/drawing/2014/main" id="{2D29DDCE-449B-48DB-BF75-A9B11A56A0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8196" name="Espace réservé du pied de page 7">
            <a:extLst>
              <a:ext uri="{FF2B5EF4-FFF2-40B4-BE49-F238E27FC236}">
                <a16:creationId xmlns:a16="http://schemas.microsoft.com/office/drawing/2014/main" id="{04ED4E92-9A88-4953-B915-2674B0F0FA57}"/>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68350" indent="-295275">
              <a:spcBef>
                <a:spcPct val="30000"/>
              </a:spcBef>
              <a:defRPr sz="1200">
                <a:solidFill>
                  <a:schemeClr val="tx1"/>
                </a:solidFill>
                <a:latin typeface="Calibri" panose="020F0502020204030204" pitchFamily="34" charset="0"/>
              </a:defRPr>
            </a:lvl2pPr>
            <a:lvl3pPr marL="1182688" indent="-236538">
              <a:spcBef>
                <a:spcPct val="30000"/>
              </a:spcBef>
              <a:defRPr sz="1200">
                <a:solidFill>
                  <a:schemeClr val="tx1"/>
                </a:solidFill>
                <a:latin typeface="Calibri" panose="020F0502020204030204" pitchFamily="34" charset="0"/>
              </a:defRPr>
            </a:lvl3pPr>
            <a:lvl4pPr marL="1657350" indent="-236538">
              <a:spcBef>
                <a:spcPct val="30000"/>
              </a:spcBef>
              <a:defRPr sz="1200">
                <a:solidFill>
                  <a:schemeClr val="tx1"/>
                </a:solidFill>
                <a:latin typeface="Calibri" panose="020F0502020204030204" pitchFamily="34" charset="0"/>
              </a:defRPr>
            </a:lvl4pPr>
            <a:lvl5pPr marL="2130425" indent="-236538">
              <a:spcBef>
                <a:spcPct val="30000"/>
              </a:spcBef>
              <a:defRPr sz="1200">
                <a:solidFill>
                  <a:schemeClr val="tx1"/>
                </a:solidFill>
                <a:latin typeface="Calibri" panose="020F0502020204030204" pitchFamily="34" charset="0"/>
              </a:defRPr>
            </a:lvl5pPr>
            <a:lvl6pPr marL="2587625" indent="-236538" eaLnBrk="0" fontAlgn="base" hangingPunct="0">
              <a:spcBef>
                <a:spcPct val="30000"/>
              </a:spcBef>
              <a:spcAft>
                <a:spcPct val="0"/>
              </a:spcAft>
              <a:defRPr sz="1200">
                <a:solidFill>
                  <a:schemeClr val="tx1"/>
                </a:solidFill>
                <a:latin typeface="Calibri" panose="020F0502020204030204" pitchFamily="34" charset="0"/>
              </a:defRPr>
            </a:lvl6pPr>
            <a:lvl7pPr marL="3044825" indent="-236538" eaLnBrk="0" fontAlgn="base" hangingPunct="0">
              <a:spcBef>
                <a:spcPct val="30000"/>
              </a:spcBef>
              <a:spcAft>
                <a:spcPct val="0"/>
              </a:spcAft>
              <a:defRPr sz="1200">
                <a:solidFill>
                  <a:schemeClr val="tx1"/>
                </a:solidFill>
                <a:latin typeface="Calibri" panose="020F0502020204030204" pitchFamily="34" charset="0"/>
              </a:defRPr>
            </a:lvl7pPr>
            <a:lvl8pPr marL="3502025" indent="-236538" eaLnBrk="0" fontAlgn="base" hangingPunct="0">
              <a:spcBef>
                <a:spcPct val="30000"/>
              </a:spcBef>
              <a:spcAft>
                <a:spcPct val="0"/>
              </a:spcAft>
              <a:defRPr sz="1200">
                <a:solidFill>
                  <a:schemeClr val="tx1"/>
                </a:solidFill>
                <a:latin typeface="Calibri" panose="020F0502020204030204" pitchFamily="34" charset="0"/>
              </a:defRPr>
            </a:lvl8pPr>
            <a:lvl9pPr marL="3959225" indent="-23653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fr-FR" altLang="fr-FR">
                <a:latin typeface="Arial" panose="020B0604020202020204" pitchFamily="34" charset="0"/>
              </a:rPr>
              <a:t>Jérôme Balezo - UL Direction de la Documentation et de l'Edition</a:t>
            </a:r>
          </a:p>
        </p:txBody>
      </p:sp>
    </p:spTree>
    <p:extLst>
      <p:ext uri="{BB962C8B-B14F-4D97-AF65-F5344CB8AC3E}">
        <p14:creationId xmlns:p14="http://schemas.microsoft.com/office/powerpoint/2010/main" val="445213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665219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1084911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a:bodyPr>
          <a:lstStyle/>
          <a:p>
            <a:pPr marL="171450" indent="-171450" eaLnBrk="1" hangingPunct="1">
              <a:buFontTx/>
              <a:buChar char="-"/>
              <a:defRPr/>
            </a:pPr>
            <a:endParaRPr lang="fr-FR" sz="1200">
              <a:latin typeface="Maple Regular" panose="020B0503050000020003" pitchFamily="34" charset="0"/>
            </a:endParaRPr>
          </a:p>
          <a:p>
            <a:pPr marL="0" indent="0" eaLnBrk="1" hangingPunct="1">
              <a:buFontTx/>
              <a:buNone/>
              <a:defRPr/>
            </a:pPr>
            <a:endParaRPr lang="fr-FR" sz="1200">
              <a:latin typeface="Maple Regular" panose="020B0503050000020003" pitchFamily="34" charset="0"/>
            </a:endParaRPr>
          </a:p>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975077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2810803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fr-FR" sz="1200" kern="1200">
              <a:solidFill>
                <a:schemeClr val="tx1"/>
              </a:solidFill>
              <a:effectLst/>
              <a:latin typeface="+mn-lt"/>
              <a:ea typeface="+mn-ea"/>
              <a:cs typeface="+mn-cs"/>
            </a:endParaRPr>
          </a:p>
          <a:p>
            <a:endParaRPr lang="fr-FR" baseline="0"/>
          </a:p>
          <a:p>
            <a:r>
              <a:rPr lang="fr-FR" baseline="0"/>
              <a:t>Expliquer CINES, SUDOC et theses.fr à partir du schéma qui suit : « Le circuit de dépôt des thèses ».</a:t>
            </a:r>
          </a:p>
          <a:p>
            <a:r>
              <a:rPr lang="fr-FR" baseline="0"/>
              <a:t>CINES : centre informatique national de l’Enseignement supérieur. </a:t>
            </a:r>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588712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92500" lnSpcReduction="20000"/>
          </a:bodyPr>
          <a:lstStyle/>
          <a:p>
            <a:r>
              <a:rPr lang="fr-FR" sz="1200" kern="1200">
                <a:solidFill>
                  <a:schemeClr val="tx1"/>
                </a:solidFill>
                <a:effectLst/>
                <a:latin typeface="+mn-lt"/>
                <a:ea typeface="+mn-ea"/>
                <a:cs typeface="+mn-cs"/>
              </a:rPr>
              <a:t>Le compte dans ADUM vous permet de :</a:t>
            </a:r>
          </a:p>
          <a:p>
            <a:pPr lvl="0"/>
            <a:r>
              <a:rPr lang="fr-FR" sz="1200" kern="1200">
                <a:solidFill>
                  <a:schemeClr val="tx1"/>
                </a:solidFill>
                <a:effectLst/>
                <a:latin typeface="+mn-lt"/>
                <a:ea typeface="+mn-ea"/>
                <a:cs typeface="+mn-cs"/>
              </a:rPr>
              <a:t>- vous inscrire et réinscrire</a:t>
            </a:r>
          </a:p>
          <a:p>
            <a:pPr lvl="0"/>
            <a:r>
              <a:rPr lang="fr-FR" sz="1200" kern="1200">
                <a:solidFill>
                  <a:schemeClr val="tx1"/>
                </a:solidFill>
                <a:effectLst/>
                <a:latin typeface="+mn-lt"/>
                <a:ea typeface="+mn-ea"/>
                <a:cs typeface="+mn-cs"/>
              </a:rPr>
              <a:t>- stocker des données descriptives de la thèse</a:t>
            </a:r>
          </a:p>
          <a:p>
            <a:pPr lvl="0"/>
            <a:r>
              <a:rPr lang="fr-FR" sz="1200" kern="1200">
                <a:solidFill>
                  <a:schemeClr val="tx1"/>
                </a:solidFill>
                <a:effectLst/>
                <a:latin typeface="+mn-lt"/>
                <a:ea typeface="+mn-ea"/>
                <a:cs typeface="+mn-cs"/>
              </a:rPr>
              <a:t>- participer au réseau des </a:t>
            </a:r>
            <a:r>
              <a:rPr lang="fr-FR" sz="1200" kern="1200" err="1">
                <a:solidFill>
                  <a:schemeClr val="tx1"/>
                </a:solidFill>
                <a:effectLst/>
                <a:latin typeface="+mn-lt"/>
                <a:ea typeface="+mn-ea"/>
                <a:cs typeface="+mn-cs"/>
              </a:rPr>
              <a:t>doctorant·e·s</a:t>
            </a:r>
            <a:r>
              <a:rPr lang="fr-FR" sz="1200" kern="1200">
                <a:solidFill>
                  <a:schemeClr val="tx1"/>
                </a:solidFill>
                <a:effectLst/>
                <a:latin typeface="+mn-lt"/>
                <a:ea typeface="+mn-ea"/>
                <a:cs typeface="+mn-cs"/>
              </a:rPr>
              <a:t> et des docteurs</a:t>
            </a:r>
          </a:p>
          <a:p>
            <a:pPr lvl="0"/>
            <a:r>
              <a:rPr lang="fr-FR" sz="1200" kern="1200">
                <a:solidFill>
                  <a:schemeClr val="tx1"/>
                </a:solidFill>
                <a:effectLst/>
                <a:latin typeface="+mn-lt"/>
                <a:ea typeface="+mn-ea"/>
                <a:cs typeface="+mn-cs"/>
              </a:rPr>
              <a:t>- consulter et vous inscrire aux formations</a:t>
            </a:r>
          </a:p>
          <a:p>
            <a:pPr lvl="0"/>
            <a:r>
              <a:rPr lang="fr-FR" sz="1200" kern="1200">
                <a:solidFill>
                  <a:schemeClr val="tx1"/>
                </a:solidFill>
                <a:effectLst/>
                <a:latin typeface="+mn-lt"/>
                <a:ea typeface="+mn-ea"/>
                <a:cs typeface="+mn-cs"/>
              </a:rPr>
              <a:t>- vous informer en ligne (actualités des écoles doctorales, du </a:t>
            </a:r>
            <a:r>
              <a:rPr lang="fr-FR" sz="1200" kern="1200" err="1">
                <a:solidFill>
                  <a:schemeClr val="tx1"/>
                </a:solidFill>
                <a:effectLst/>
                <a:latin typeface="+mn-lt"/>
                <a:ea typeface="+mn-ea"/>
                <a:cs typeface="+mn-cs"/>
              </a:rPr>
              <a:t>Cnam</a:t>
            </a:r>
            <a:r>
              <a:rPr lang="fr-FR" sz="1200" kern="1200">
                <a:solidFill>
                  <a:schemeClr val="tx1"/>
                </a:solidFill>
                <a:effectLst/>
                <a:latin typeface="+mn-lt"/>
                <a:ea typeface="+mn-ea"/>
                <a:cs typeface="+mn-cs"/>
              </a:rPr>
              <a:t>, des soutenances, des offres d’emplois …)</a:t>
            </a:r>
          </a:p>
          <a:p>
            <a:endParaRPr lang="fr-FR" sz="1200" kern="1200">
              <a:solidFill>
                <a:schemeClr val="tx1"/>
              </a:solidFill>
              <a:effectLst/>
              <a:latin typeface="+mn-lt"/>
              <a:ea typeface="+mn-ea"/>
              <a:cs typeface="+mn-cs"/>
            </a:endParaRPr>
          </a:p>
          <a:p>
            <a:r>
              <a:rPr lang="fr-FR" sz="1200" kern="1200">
                <a:solidFill>
                  <a:schemeClr val="tx1"/>
                </a:solidFill>
                <a:effectLst/>
                <a:latin typeface="+mn-lt"/>
                <a:ea typeface="+mn-ea"/>
                <a:cs typeface="+mn-cs"/>
              </a:rPr>
              <a:t>Vous saisissez vous-mêmes : (dès validation avec votre </a:t>
            </a:r>
            <a:r>
              <a:rPr lang="fr-FR" sz="1200" kern="1200" err="1">
                <a:solidFill>
                  <a:schemeClr val="tx1"/>
                </a:solidFill>
                <a:effectLst/>
                <a:latin typeface="+mn-lt"/>
                <a:ea typeface="+mn-ea"/>
                <a:cs typeface="+mn-cs"/>
              </a:rPr>
              <a:t>directeur·rice</a:t>
            </a:r>
            <a:r>
              <a:rPr lang="fr-FR" sz="1200" kern="1200">
                <a:solidFill>
                  <a:schemeClr val="tx1"/>
                </a:solidFill>
                <a:effectLst/>
                <a:latin typeface="+mn-lt"/>
                <a:ea typeface="+mn-ea"/>
                <a:cs typeface="+mn-cs"/>
              </a:rPr>
              <a:t>)</a:t>
            </a:r>
          </a:p>
          <a:p>
            <a:pPr lvl="0"/>
            <a:r>
              <a:rPr lang="fr-FR" sz="1200" kern="1200">
                <a:solidFill>
                  <a:schemeClr val="tx1"/>
                </a:solidFill>
                <a:effectLst/>
                <a:latin typeface="+mn-lt"/>
                <a:ea typeface="+mn-ea"/>
                <a:cs typeface="+mn-cs"/>
              </a:rPr>
              <a:t>- le sujet de thèse </a:t>
            </a:r>
          </a:p>
          <a:p>
            <a:pPr lvl="0"/>
            <a:r>
              <a:rPr lang="fr-FR" sz="1200" kern="1200">
                <a:solidFill>
                  <a:schemeClr val="tx1"/>
                </a:solidFill>
                <a:effectLst/>
                <a:latin typeface="+mn-lt"/>
                <a:ea typeface="+mn-ea"/>
                <a:cs typeface="+mn-cs"/>
              </a:rPr>
              <a:t>- le nom du </a:t>
            </a:r>
            <a:r>
              <a:rPr lang="fr-FR" sz="1200" kern="1200" err="1">
                <a:solidFill>
                  <a:schemeClr val="tx1"/>
                </a:solidFill>
                <a:effectLst/>
                <a:latin typeface="+mn-lt"/>
                <a:ea typeface="+mn-ea"/>
                <a:cs typeface="+mn-cs"/>
              </a:rPr>
              <a:t>directeur·rice</a:t>
            </a:r>
            <a:r>
              <a:rPr lang="fr-FR" sz="1200" kern="1200">
                <a:solidFill>
                  <a:schemeClr val="tx1"/>
                </a:solidFill>
                <a:effectLst/>
                <a:latin typeface="+mn-lt"/>
                <a:ea typeface="+mn-ea"/>
                <a:cs typeface="+mn-cs"/>
              </a:rPr>
              <a:t> de thèse et </a:t>
            </a:r>
            <a:r>
              <a:rPr lang="fr-FR" sz="1200" kern="1200" err="1">
                <a:solidFill>
                  <a:schemeClr val="tx1"/>
                </a:solidFill>
                <a:effectLst/>
                <a:latin typeface="+mn-lt"/>
                <a:ea typeface="+mn-ea"/>
                <a:cs typeface="+mn-cs"/>
              </a:rPr>
              <a:t>co-directeur·rice</a:t>
            </a:r>
            <a:r>
              <a:rPr lang="fr-FR" sz="1200" kern="1200">
                <a:solidFill>
                  <a:schemeClr val="tx1"/>
                </a:solidFill>
                <a:effectLst/>
                <a:latin typeface="+mn-lt"/>
                <a:ea typeface="+mn-ea"/>
                <a:cs typeface="+mn-cs"/>
              </a:rPr>
              <a:t> si cotutelle ou codirection</a:t>
            </a:r>
          </a:p>
          <a:p>
            <a:pPr lvl="0"/>
            <a:r>
              <a:rPr lang="fr-FR" sz="1200" kern="1200">
                <a:solidFill>
                  <a:schemeClr val="tx1"/>
                </a:solidFill>
                <a:effectLst/>
                <a:latin typeface="+mn-lt"/>
                <a:ea typeface="+mn-ea"/>
                <a:cs typeface="+mn-cs"/>
              </a:rPr>
              <a:t>- le nom du ou des laboratoires</a:t>
            </a:r>
          </a:p>
          <a:p>
            <a:pPr lvl="0"/>
            <a:r>
              <a:rPr lang="fr-FR" sz="1200" kern="1200">
                <a:solidFill>
                  <a:schemeClr val="tx1"/>
                </a:solidFill>
                <a:effectLst/>
                <a:latin typeface="+mn-lt"/>
                <a:ea typeface="+mn-ea"/>
                <a:cs typeface="+mn-cs"/>
              </a:rPr>
              <a:t>- le nom de l’école doctorale de rattachement</a:t>
            </a:r>
          </a:p>
          <a:p>
            <a:pPr lvl="0"/>
            <a:r>
              <a:rPr lang="fr-FR" sz="1200" kern="1200">
                <a:solidFill>
                  <a:schemeClr val="tx1"/>
                </a:solidFill>
                <a:effectLst/>
                <a:latin typeface="+mn-lt"/>
                <a:ea typeface="+mn-ea"/>
                <a:cs typeface="+mn-cs"/>
              </a:rPr>
              <a:t>- le financement de la thèse pendant 3 ans</a:t>
            </a:r>
          </a:p>
          <a:p>
            <a:pPr lvl="0"/>
            <a:r>
              <a:rPr lang="fr-FR" sz="1200" kern="1200">
                <a:solidFill>
                  <a:schemeClr val="tx1"/>
                </a:solidFill>
                <a:effectLst/>
                <a:latin typeface="+mn-lt"/>
                <a:ea typeface="+mn-ea"/>
                <a:cs typeface="+mn-cs"/>
              </a:rPr>
              <a:t>- le titre de la thèse en français et en anglais</a:t>
            </a:r>
          </a:p>
          <a:p>
            <a:pPr lvl="0"/>
            <a:r>
              <a:rPr lang="fr-FR" sz="1200" kern="1200">
                <a:solidFill>
                  <a:schemeClr val="tx1"/>
                </a:solidFill>
                <a:effectLst/>
                <a:latin typeface="+mn-lt"/>
                <a:ea typeface="+mn-ea"/>
                <a:cs typeface="+mn-cs"/>
              </a:rPr>
              <a:t>- le résumé en français et en anglais du projet de thèse</a:t>
            </a:r>
          </a:p>
          <a:p>
            <a:pPr lvl="0"/>
            <a:r>
              <a:rPr lang="fr-FR" sz="1200" kern="1200">
                <a:solidFill>
                  <a:schemeClr val="tx1"/>
                </a:solidFill>
                <a:effectLst/>
                <a:latin typeface="+mn-lt"/>
                <a:ea typeface="+mn-ea"/>
                <a:cs typeface="+mn-cs"/>
              </a:rPr>
              <a:t>- les mots clés</a:t>
            </a:r>
          </a:p>
          <a:p>
            <a:endParaRPr lang="fr-FR" sz="1200" kern="1200">
              <a:solidFill>
                <a:schemeClr val="tx1"/>
              </a:solidFill>
              <a:effectLst/>
              <a:latin typeface="+mn-lt"/>
              <a:ea typeface="+mn-ea"/>
              <a:cs typeface="+mn-cs"/>
            </a:endParaRP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2365475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77500" lnSpcReduction="20000"/>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fr-FR" sz="2400" kern="1200">
                <a:solidFill>
                  <a:schemeClr val="tx1"/>
                </a:solidFill>
                <a:effectLst/>
                <a:latin typeface="+mn-lt"/>
                <a:ea typeface="+mn-ea"/>
                <a:cs typeface="+mn-cs"/>
              </a:rPr>
              <a:t>3 étapes dans le traitement des thèses :  </a:t>
            </a:r>
            <a:r>
              <a:rPr lang="fr-FR" sz="2400" b="1" kern="1200">
                <a:solidFill>
                  <a:schemeClr val="tx1"/>
                </a:solidFill>
                <a:effectLst/>
                <a:latin typeface="+mn-lt"/>
                <a:ea typeface="+mn-ea"/>
                <a:cs typeface="+mn-cs"/>
              </a:rPr>
              <a:t>Signalement, Archivage et Diffusion</a:t>
            </a:r>
            <a:endParaRPr lang="fr-FR" sz="2400" kern="1200">
              <a:solidFill>
                <a:schemeClr val="tx1"/>
              </a:solidFill>
              <a:effectLst/>
              <a:latin typeface="+mn-lt"/>
              <a:ea typeface="+mn-ea"/>
              <a:cs typeface="+mn-cs"/>
            </a:endParaRPr>
          </a:p>
          <a:p>
            <a:pPr marL="0" marR="0" lvl="1" indent="0" algn="l" defTabSz="914400" rtl="0" eaLnBrk="0" fontAlgn="base" latinLnBrk="0" hangingPunct="0">
              <a:lnSpc>
                <a:spcPct val="100000"/>
              </a:lnSpc>
              <a:spcBef>
                <a:spcPct val="30000"/>
              </a:spcBef>
              <a:spcAft>
                <a:spcPct val="0"/>
              </a:spcAft>
              <a:buClrTx/>
              <a:buSzTx/>
              <a:buFontTx/>
              <a:buNone/>
              <a:tabLst/>
              <a:defRPr/>
            </a:pPr>
            <a:endParaRPr lang="fr-FR" altLang="fr-FR" sz="2200" b="1">
              <a:latin typeface="Maple Regular"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fr-FR" altLang="fr-FR" sz="2200" b="1">
                <a:latin typeface="Maple Regular" pitchFamily="34" charset="0"/>
              </a:rPr>
              <a:t>1-Signalement et Diffusion :</a:t>
            </a:r>
            <a:r>
              <a:rPr lang="fr-FR" altLang="fr-FR" sz="2200" b="1" baseline="0">
                <a:latin typeface="Maple Regular" pitchFamily="34" charset="0"/>
              </a:rPr>
              <a:t>  t</a:t>
            </a:r>
            <a:r>
              <a:rPr lang="fr-FR" altLang="fr-FR" sz="2200" b="1">
                <a:latin typeface="Maple Regular" pitchFamily="34" charset="0"/>
              </a:rPr>
              <a:t>heses.fr</a:t>
            </a:r>
            <a:r>
              <a:rPr lang="fr-FR" altLang="fr-FR" sz="2200" b="1" baseline="0">
                <a:latin typeface="Maple Regular" pitchFamily="34" charset="0"/>
              </a:rPr>
              <a:t>  -  </a:t>
            </a:r>
            <a:r>
              <a:rPr lang="fr-FR" altLang="fr-FR" sz="2200" b="1">
                <a:latin typeface="Maple Regular" pitchFamily="34" charset="0"/>
              </a:rPr>
              <a:t>SUDOC</a:t>
            </a:r>
            <a:r>
              <a:rPr lang="fr-FR" altLang="fr-FR" sz="2200" b="1" baseline="0">
                <a:latin typeface="Maple Regular" pitchFamily="34" charset="0"/>
              </a:rPr>
              <a:t> - </a:t>
            </a:r>
            <a:r>
              <a:rPr lang="fr-FR" altLang="fr-FR" sz="2200" b="1" err="1">
                <a:latin typeface="Maple Regular" pitchFamily="34" charset="0"/>
              </a:rPr>
              <a:t>WorldCat</a:t>
            </a:r>
            <a:r>
              <a:rPr lang="fr-FR" altLang="fr-FR" sz="2200" b="1" baseline="0">
                <a:latin typeface="Maple Regular" pitchFamily="34" charset="0"/>
              </a:rPr>
              <a:t> - </a:t>
            </a:r>
            <a:r>
              <a:rPr lang="fr-FR" altLang="fr-FR" sz="2200" b="1" err="1">
                <a:latin typeface="Maple Regular" pitchFamily="34" charset="0"/>
              </a:rPr>
              <a:t>DartEurope</a:t>
            </a:r>
            <a:r>
              <a:rPr lang="fr-FR" altLang="fr-FR" sz="2200" b="1" baseline="0">
                <a:latin typeface="Maple Regular" pitchFamily="34" charset="0"/>
              </a:rPr>
              <a:t> – </a:t>
            </a:r>
            <a:r>
              <a:rPr lang="fr-FR" altLang="fr-FR" sz="2200" b="1">
                <a:latin typeface="Maple Regular" pitchFamily="34" charset="0"/>
              </a:rPr>
              <a:t>TEL</a:t>
            </a:r>
            <a:r>
              <a:rPr lang="fr-FR" altLang="fr-FR" sz="2200" b="0">
                <a:latin typeface="Maple Regular" pitchFamily="34" charset="0"/>
              </a:rPr>
              <a:t> : voir définitions dans déroulé de</a:t>
            </a:r>
            <a:r>
              <a:rPr lang="fr-FR" altLang="fr-FR" sz="2200" b="0" baseline="0">
                <a:latin typeface="Maple Regular" pitchFamily="34" charset="0"/>
              </a:rPr>
              <a:t> la formation. </a:t>
            </a:r>
            <a:endParaRPr lang="fr-FR" altLang="fr-FR" sz="2200" b="0">
              <a:latin typeface="Maple Regular"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fr-FR" altLang="fr-FR" sz="2200">
                <a:latin typeface="Maple Regular" pitchFamily="34" charset="0"/>
              </a:rPr>
              <a:t>Outils bibliothécaires : STAR.</a:t>
            </a:r>
            <a:r>
              <a:rPr lang="fr-FR" altLang="fr-FR" sz="2200" baseline="0">
                <a:latin typeface="Maple Regular" pitchFamily="34" charset="0"/>
              </a:rPr>
              <a:t> </a:t>
            </a:r>
            <a:endParaRPr lang="fr-FR" altLang="fr-FR" sz="2200">
              <a:latin typeface="Maple Regular"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fr-FR" altLang="fr-FR" sz="2200" b="1">
                <a:latin typeface="Maple Regular" pitchFamily="34" charset="0"/>
              </a:rPr>
              <a:t>2- Archivage : </a:t>
            </a:r>
            <a:r>
              <a:rPr lang="fr-FR" altLang="fr-FR" sz="2200">
                <a:latin typeface="Maple Regular" pitchFamily="34" charset="0"/>
              </a:rPr>
              <a:t>comme</a:t>
            </a:r>
            <a:r>
              <a:rPr lang="fr-FR" altLang="fr-FR" sz="2200" baseline="0">
                <a:latin typeface="Maple Regular" pitchFamily="34" charset="0"/>
              </a:rPr>
              <a:t> le schéma l’indique votre établissement en plus de diffuser votre thèse, l’archivera de manière pérenne au CINES  : </a:t>
            </a:r>
            <a:r>
              <a:rPr lang="fr-FR" sz="2400" kern="1200">
                <a:solidFill>
                  <a:schemeClr val="tx1"/>
                </a:solidFill>
                <a:effectLst/>
                <a:latin typeface="+mn-lt"/>
                <a:ea typeface="+mn-ea"/>
                <a:cs typeface="+mn-cs"/>
              </a:rPr>
              <a:t>Centre informatique national de l’enseignement supérieur.</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fr-FR" altLang="fr-FR" sz="2400" kern="1200" baseline="0">
              <a:solidFill>
                <a:schemeClr val="tx1"/>
              </a:solidFill>
              <a:effectLst/>
              <a:latin typeface="+mn-lt"/>
              <a:ea typeface="+mn-ea"/>
              <a:cs typeface="+mn-cs"/>
            </a:endParaRPr>
          </a:p>
          <a:p>
            <a:r>
              <a:rPr lang="fr-FR" sz="1200" kern="1200">
                <a:solidFill>
                  <a:schemeClr val="tx1"/>
                </a:solidFill>
                <a:effectLst/>
                <a:latin typeface="+mn-lt"/>
                <a:ea typeface="+mn-ea"/>
                <a:cs typeface="+mn-cs"/>
              </a:rPr>
              <a:t>L’ensemble est de ce circuit</a:t>
            </a:r>
            <a:r>
              <a:rPr lang="fr-FR" sz="1200" kern="1200" baseline="0">
                <a:solidFill>
                  <a:schemeClr val="tx1"/>
                </a:solidFill>
                <a:effectLst/>
                <a:latin typeface="+mn-lt"/>
                <a:ea typeface="+mn-ea"/>
                <a:cs typeface="+mn-cs"/>
              </a:rPr>
              <a:t> est géré par l’</a:t>
            </a:r>
            <a:r>
              <a:rPr lang="fr-FR" sz="1200" b="1" kern="1200">
                <a:solidFill>
                  <a:schemeClr val="tx1"/>
                </a:solidFill>
                <a:effectLst/>
                <a:latin typeface="+mn-lt"/>
                <a:ea typeface="+mn-ea"/>
                <a:cs typeface="+mn-cs"/>
              </a:rPr>
              <a:t>ABES</a:t>
            </a:r>
            <a:r>
              <a:rPr lang="fr-FR" sz="1200" kern="1200">
                <a:solidFill>
                  <a:schemeClr val="tx1"/>
                </a:solidFill>
                <a:effectLst/>
                <a:latin typeface="+mn-lt"/>
                <a:ea typeface="+mn-ea"/>
                <a:cs typeface="+mn-cs"/>
              </a:rPr>
              <a:t> qui coordonne le travail des professionnels impliqués dans le circuit de la thèse dans</a:t>
            </a:r>
            <a:r>
              <a:rPr lang="fr-F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baseline="0"/>
              <a:t>CINES : centre informatique national de l’Enseignement supérieur. </a:t>
            </a:r>
            <a:endParaRPr lang="fr-FR"/>
          </a:p>
          <a:p>
            <a:endParaRPr lang="fr-FR" sz="1200" kern="1200">
              <a:solidFill>
                <a:schemeClr val="tx1"/>
              </a:solidFill>
              <a:effectLst/>
              <a:latin typeface="+mn-lt"/>
              <a:ea typeface="+mn-ea"/>
              <a:cs typeface="+mn-cs"/>
            </a:endParaRPr>
          </a:p>
          <a:p>
            <a:r>
              <a:rPr lang="fr-FR" sz="1200" kern="1200">
                <a:solidFill>
                  <a:schemeClr val="tx1"/>
                </a:solidFill>
                <a:effectLst/>
                <a:latin typeface="+mn-lt"/>
                <a:ea typeface="+mn-ea"/>
                <a:cs typeface="+mn-cs"/>
              </a:rPr>
              <a:t> </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fr-FR" altLang="fr-FR" sz="2200" baseline="0">
              <a:latin typeface="Maple Regular" pitchFamily="34" charset="0"/>
            </a:endParaRPr>
          </a:p>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2405889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11</a:t>
            </a:fld>
            <a:endParaRPr lang="fr-FR"/>
          </a:p>
        </p:txBody>
      </p:sp>
    </p:spTree>
    <p:extLst>
      <p:ext uri="{BB962C8B-B14F-4D97-AF65-F5344CB8AC3E}">
        <p14:creationId xmlns:p14="http://schemas.microsoft.com/office/powerpoint/2010/main" val="769680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solidFill>
                <a:srgbClr val="FF0000"/>
              </a:solidFill>
            </a:endParaRPr>
          </a:p>
        </p:txBody>
      </p:sp>
      <p:sp>
        <p:nvSpPr>
          <p:cNvPr id="4" name="Espace réservé du pied de page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Arial" charset="0"/>
                <a:ea typeface="+mn-ea"/>
                <a:cs typeface="+mn-cs"/>
              </a:rPr>
              <a:t>Jérôme Balezo - UL Direction de la Documentation et de l'Edition</a:t>
            </a:r>
          </a:p>
        </p:txBody>
      </p:sp>
    </p:spTree>
    <p:extLst>
      <p:ext uri="{BB962C8B-B14F-4D97-AF65-F5344CB8AC3E}">
        <p14:creationId xmlns:p14="http://schemas.microsoft.com/office/powerpoint/2010/main" val="2811828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2617680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Arial" charset="0"/>
                <a:ea typeface="+mn-ea"/>
                <a:cs typeface="+mn-cs"/>
              </a:rPr>
              <a:t>Jérôme Balezo - UL Direction de la Documentation et de l'Edition</a:t>
            </a:r>
          </a:p>
        </p:txBody>
      </p:sp>
    </p:spTree>
    <p:extLst>
      <p:ext uri="{BB962C8B-B14F-4D97-AF65-F5344CB8AC3E}">
        <p14:creationId xmlns:p14="http://schemas.microsoft.com/office/powerpoint/2010/main" val="2755812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69DA75-9866-A74D-90A1-6EC52043008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5481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69DA75-9866-A74D-90A1-6EC52043008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905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21</a:t>
            </a:fld>
            <a:endParaRPr lang="fr-FR"/>
          </a:p>
        </p:txBody>
      </p:sp>
    </p:spTree>
    <p:extLst>
      <p:ext uri="{BB962C8B-B14F-4D97-AF65-F5344CB8AC3E}">
        <p14:creationId xmlns:p14="http://schemas.microsoft.com/office/powerpoint/2010/main" val="824640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22</a:t>
            </a:fld>
            <a:endParaRPr lang="fr-FR"/>
          </a:p>
        </p:txBody>
      </p:sp>
    </p:spTree>
    <p:extLst>
      <p:ext uri="{BB962C8B-B14F-4D97-AF65-F5344CB8AC3E}">
        <p14:creationId xmlns:p14="http://schemas.microsoft.com/office/powerpoint/2010/main" val="2190070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23</a:t>
            </a:fld>
            <a:endParaRPr lang="fr-FR"/>
          </a:p>
        </p:txBody>
      </p:sp>
    </p:spTree>
    <p:extLst>
      <p:ext uri="{BB962C8B-B14F-4D97-AF65-F5344CB8AC3E}">
        <p14:creationId xmlns:p14="http://schemas.microsoft.com/office/powerpoint/2010/main" val="1606491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3526628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2855498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774229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28</a:t>
            </a:fld>
            <a:endParaRPr lang="fr-FR"/>
          </a:p>
        </p:txBody>
      </p:sp>
    </p:spTree>
    <p:extLst>
      <p:ext uri="{BB962C8B-B14F-4D97-AF65-F5344CB8AC3E}">
        <p14:creationId xmlns:p14="http://schemas.microsoft.com/office/powerpoint/2010/main" val="1325640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29</a:t>
            </a:fld>
            <a:endParaRPr lang="fr-FR"/>
          </a:p>
        </p:txBody>
      </p:sp>
    </p:spTree>
    <p:extLst>
      <p:ext uri="{BB962C8B-B14F-4D97-AF65-F5344CB8AC3E}">
        <p14:creationId xmlns:p14="http://schemas.microsoft.com/office/powerpoint/2010/main" val="44625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774815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925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b="1"/>
              <a:t>Zéro : </a:t>
            </a:r>
            <a:r>
              <a:rPr lang="fr-FR" sz="1200"/>
              <a:t>le créateur renonce à ses droits patrimoniaux (il est impossible de se défaire de son droit moral en France). Aucune limite à la diffusion de l'œuvre n'existe, sous réserve des législations locales. Dans un certain nombre d’États, la licence CC0 équivaut à la licence CC-BY.</a:t>
            </a:r>
          </a:p>
          <a:p>
            <a:endParaRPr lang="fr-FR"/>
          </a:p>
          <a:p>
            <a:r>
              <a:rPr lang="fr-FR" sz="1200" b="1"/>
              <a:t>CC-BY</a:t>
            </a:r>
            <a:r>
              <a:rPr lang="fr-FR" sz="1200" b="1" baseline="0"/>
              <a:t> : </a:t>
            </a:r>
            <a:r>
              <a:rPr lang="fr-FR" sz="1200" baseline="0"/>
              <a:t>l</a:t>
            </a:r>
            <a:r>
              <a:rPr lang="fr-FR" sz="1200"/>
              <a:t>'œuvre peut être librement utilisée, à la condition de l'attribuer à l'auteur en citant son nom. Cela ne signifie pas que l'auteur est en accord avec l'utilisation qui est faite de ses œuvres.</a:t>
            </a:r>
          </a:p>
          <a:p>
            <a:endParaRPr lang="fr-FR" sz="1200"/>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b="1"/>
              <a:t>Pas d’utilisation commerciale : </a:t>
            </a:r>
            <a:r>
              <a:rPr lang="fr-FR" sz="1200"/>
              <a:t>le titulaire de droits peut autoriser tous les types d’utilisation ou au contraire restreindre aux utilisations non commerciales (les utilisations commerciales restant soumises à son autorisation). Elle autorise à reproduire, diffuser, et à modifier une œuvre</a:t>
            </a:r>
            <a:r>
              <a:rPr lang="fr-FR" sz="1200" b="1"/>
              <a:t>, tant que l'utilisation n'est pas commerciale</a:t>
            </a:r>
            <a:r>
              <a:rPr lang="fr-FR" sz="1200"/>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sz="1200"/>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b="1"/>
              <a:t>Partage même condition : </a:t>
            </a:r>
            <a:r>
              <a:rPr lang="fr-FR" sz="1200"/>
              <a:t>le titulaire des droits peut autoriser à l'avance les modifications ; peut se superposer l'obligation (SA) pour les œuvres dites dérivées d'être proposées au public avec les mêmes libertés que l'œuvre originale (sous les mêmes options </a:t>
            </a:r>
            <a:r>
              <a:rPr lang="fr-FR" sz="1200" err="1"/>
              <a:t>Creative</a:t>
            </a:r>
            <a:r>
              <a:rPr lang="fr-FR" sz="1200"/>
              <a:t> Commons).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sz="1200"/>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b="1"/>
              <a:t>Pas de modification : </a:t>
            </a:r>
            <a:r>
              <a:rPr lang="fr-FR" sz="1200"/>
              <a:t>le titulaire de droits peut continuer à réserver la faculté de réaliser des œuvres de type dérivées ou au contraire autoriser à l'avance les modifications, traductions.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sz="1200"/>
          </a:p>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2538655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34</a:t>
            </a:fld>
            <a:endParaRPr lang="fr-FR"/>
          </a:p>
        </p:txBody>
      </p:sp>
    </p:spTree>
    <p:extLst>
      <p:ext uri="{BB962C8B-B14F-4D97-AF65-F5344CB8AC3E}">
        <p14:creationId xmlns:p14="http://schemas.microsoft.com/office/powerpoint/2010/main" val="1847802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36</a:t>
            </a:fld>
            <a:endParaRPr lang="fr-FR"/>
          </a:p>
        </p:txBody>
      </p:sp>
    </p:spTree>
    <p:extLst>
      <p:ext uri="{BB962C8B-B14F-4D97-AF65-F5344CB8AC3E}">
        <p14:creationId xmlns:p14="http://schemas.microsoft.com/office/powerpoint/2010/main" val="3308754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37</a:t>
            </a:fld>
            <a:endParaRPr lang="fr-FR"/>
          </a:p>
        </p:txBody>
      </p:sp>
    </p:spTree>
    <p:extLst>
      <p:ext uri="{BB962C8B-B14F-4D97-AF65-F5344CB8AC3E}">
        <p14:creationId xmlns:p14="http://schemas.microsoft.com/office/powerpoint/2010/main" val="570834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38</a:t>
            </a:fld>
            <a:endParaRPr lang="fr-FR"/>
          </a:p>
        </p:txBody>
      </p:sp>
    </p:spTree>
    <p:extLst>
      <p:ext uri="{BB962C8B-B14F-4D97-AF65-F5344CB8AC3E}">
        <p14:creationId xmlns:p14="http://schemas.microsoft.com/office/powerpoint/2010/main" val="13271891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39</a:t>
            </a:fld>
            <a:endParaRPr lang="fr-FR"/>
          </a:p>
        </p:txBody>
      </p:sp>
    </p:spTree>
    <p:extLst>
      <p:ext uri="{BB962C8B-B14F-4D97-AF65-F5344CB8AC3E}">
        <p14:creationId xmlns:p14="http://schemas.microsoft.com/office/powerpoint/2010/main" val="4141040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69DA75-9866-A74D-90A1-6EC52043008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4883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pPr>
              <a:defRPr/>
            </a:pPr>
            <a:r>
              <a:rPr lang="fr-FR"/>
              <a:t>Jérôme Balezo - UL Direction de la Documentation et de l'Edition</a:t>
            </a:r>
          </a:p>
        </p:txBody>
      </p:sp>
    </p:spTree>
    <p:extLst>
      <p:ext uri="{BB962C8B-B14F-4D97-AF65-F5344CB8AC3E}">
        <p14:creationId xmlns:p14="http://schemas.microsoft.com/office/powerpoint/2010/main" val="16516039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a:extLst>
              <a:ext uri="{FF2B5EF4-FFF2-40B4-BE49-F238E27FC236}">
                <a16:creationId xmlns:a16="http://schemas.microsoft.com/office/drawing/2014/main" id="{E52F8BDA-1071-48C9-BEE0-E293E8373E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Espace réservé des notes 2">
            <a:extLst>
              <a:ext uri="{FF2B5EF4-FFF2-40B4-BE49-F238E27FC236}">
                <a16:creationId xmlns:a16="http://schemas.microsoft.com/office/drawing/2014/main" id="{5CF5B887-9A03-48DD-AD27-612262B605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60420" name="Espace réservé du pied de page 3">
            <a:extLst>
              <a:ext uri="{FF2B5EF4-FFF2-40B4-BE49-F238E27FC236}">
                <a16:creationId xmlns:a16="http://schemas.microsoft.com/office/drawing/2014/main" id="{DFE0832A-C357-4EB4-84BE-F8E8EACFE0F1}"/>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a:t>Jérôme Balezo - UL Direction de la Documentation et de l'Edition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5CB691EC-2D6A-4E89-8A5A-CD21B4367826}"/>
              </a:ext>
            </a:extLst>
          </p:cNvPr>
          <p:cNvGrpSpPr>
            <a:grpSpLocks/>
          </p:cNvGrpSpPr>
          <p:nvPr/>
        </p:nvGrpSpPr>
        <p:grpSpPr bwMode="auto">
          <a:xfrm>
            <a:off x="0" y="0"/>
            <a:ext cx="9906000" cy="6858000"/>
            <a:chOff x="0" y="0"/>
            <a:chExt cx="5760" cy="4320"/>
          </a:xfrm>
        </p:grpSpPr>
        <p:sp>
          <p:nvSpPr>
            <p:cNvPr id="5" name="Rectangle 3">
              <a:extLst>
                <a:ext uri="{FF2B5EF4-FFF2-40B4-BE49-F238E27FC236}">
                  <a16:creationId xmlns:a16="http://schemas.microsoft.com/office/drawing/2014/main" id="{15251898-3D6F-43B6-9E3D-A6F3D7D185B6}"/>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fr-FR" altLang="fr-FR" sz="2400">
                <a:latin typeface="Times New Roman" panose="02020603050405020304" pitchFamily="18" charset="0"/>
              </a:endParaRPr>
            </a:p>
          </p:txBody>
        </p:sp>
        <p:sp>
          <p:nvSpPr>
            <p:cNvPr id="6" name="Rectangle 4">
              <a:extLst>
                <a:ext uri="{FF2B5EF4-FFF2-40B4-BE49-F238E27FC236}">
                  <a16:creationId xmlns:a16="http://schemas.microsoft.com/office/drawing/2014/main" id="{7735521C-C0B6-4A2F-AA87-AE2D24EF7585}"/>
                </a:ext>
              </a:extLst>
            </p:cNvPr>
            <p:cNvSpPr>
              <a:spLocks noChangeArrowheads="1"/>
            </p:cNvSpPr>
            <p:nvPr/>
          </p:nvSpPr>
          <p:spPr bwMode="hidden">
            <a:xfrm>
              <a:off x="1081" y="1065"/>
              <a:ext cx="4679" cy="1596"/>
            </a:xfrm>
            <a:prstGeom prst="rect">
              <a:avLst/>
            </a:prstGeom>
            <a:solidFill>
              <a:schemeClr val="bg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grpSp>
          <p:nvGrpSpPr>
            <p:cNvPr id="7" name="Group 5">
              <a:extLst>
                <a:ext uri="{FF2B5EF4-FFF2-40B4-BE49-F238E27FC236}">
                  <a16:creationId xmlns:a16="http://schemas.microsoft.com/office/drawing/2014/main" id="{D50BAA49-ACEB-48A9-A2FB-F3ED36E29870}"/>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3AE6D328-8D14-43A9-93F1-8E03F8A19E2A}"/>
                  </a:ext>
                </a:extLst>
              </p:cNvPr>
              <p:cNvSpPr>
                <a:spLocks noChangeArrowheads="1"/>
              </p:cNvSpPr>
              <p:nvPr userDrawn="1"/>
            </p:nvSpPr>
            <p:spPr bwMode="auto">
              <a:xfrm>
                <a:off x="361" y="2257"/>
                <a:ext cx="366" cy="404"/>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9" name="Rectangle 7">
                <a:extLst>
                  <a:ext uri="{FF2B5EF4-FFF2-40B4-BE49-F238E27FC236}">
                    <a16:creationId xmlns:a16="http://schemas.microsoft.com/office/drawing/2014/main" id="{53ABE24C-290E-4029-9180-94F14F33756A}"/>
                  </a:ext>
                </a:extLst>
              </p:cNvPr>
              <p:cNvSpPr>
                <a:spLocks noChangeArrowheads="1"/>
              </p:cNvSpPr>
              <p:nvPr userDrawn="1"/>
            </p:nvSpPr>
            <p:spPr bwMode="auto">
              <a:xfrm>
                <a:off x="1081" y="1065"/>
                <a:ext cx="366" cy="405"/>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0" name="Rectangle 8">
                <a:extLst>
                  <a:ext uri="{FF2B5EF4-FFF2-40B4-BE49-F238E27FC236}">
                    <a16:creationId xmlns:a16="http://schemas.microsoft.com/office/drawing/2014/main" id="{37302263-D8BE-4D46-B4E3-51B813F0C920}"/>
                  </a:ext>
                </a:extLst>
              </p:cNvPr>
              <p:cNvSpPr>
                <a:spLocks noChangeArrowheads="1"/>
              </p:cNvSpPr>
              <p:nvPr userDrawn="1"/>
            </p:nvSpPr>
            <p:spPr bwMode="auto">
              <a:xfrm>
                <a:off x="1437" y="672"/>
                <a:ext cx="369" cy="400"/>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1" name="Rectangle 9">
                <a:extLst>
                  <a:ext uri="{FF2B5EF4-FFF2-40B4-BE49-F238E27FC236}">
                    <a16:creationId xmlns:a16="http://schemas.microsoft.com/office/drawing/2014/main" id="{0AE3DF5B-E9EB-4354-B001-2B37402D4E6A}"/>
                  </a:ext>
                </a:extLst>
              </p:cNvPr>
              <p:cNvSpPr>
                <a:spLocks noChangeArrowheads="1"/>
              </p:cNvSpPr>
              <p:nvPr userDrawn="1"/>
            </p:nvSpPr>
            <p:spPr bwMode="auto">
              <a:xfrm>
                <a:off x="719" y="2257"/>
                <a:ext cx="368" cy="404"/>
              </a:xfrm>
              <a:prstGeom prst="rect">
                <a:avLst/>
              </a:prstGeom>
              <a:solidFill>
                <a:schemeClr val="bg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2" name="Rectangle 10">
                <a:extLst>
                  <a:ext uri="{FF2B5EF4-FFF2-40B4-BE49-F238E27FC236}">
                    <a16:creationId xmlns:a16="http://schemas.microsoft.com/office/drawing/2014/main" id="{5A22E6E3-351F-477C-B282-5E446C704DF2}"/>
                  </a:ext>
                </a:extLst>
              </p:cNvPr>
              <p:cNvSpPr>
                <a:spLocks noChangeArrowheads="1"/>
              </p:cNvSpPr>
              <p:nvPr userDrawn="1"/>
            </p:nvSpPr>
            <p:spPr bwMode="auto">
              <a:xfrm>
                <a:off x="1437" y="1065"/>
                <a:ext cx="369" cy="405"/>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3" name="Rectangle 11">
                <a:extLst>
                  <a:ext uri="{FF2B5EF4-FFF2-40B4-BE49-F238E27FC236}">
                    <a16:creationId xmlns:a16="http://schemas.microsoft.com/office/drawing/2014/main" id="{CCD9B944-90C7-41C1-8F8A-1823F3FD4E31}"/>
                  </a:ext>
                </a:extLst>
              </p:cNvPr>
              <p:cNvSpPr>
                <a:spLocks noChangeArrowheads="1"/>
              </p:cNvSpPr>
              <p:nvPr userDrawn="1"/>
            </p:nvSpPr>
            <p:spPr bwMode="auto">
              <a:xfrm>
                <a:off x="719" y="1464"/>
                <a:ext cx="368" cy="399"/>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4" name="Rectangle 12">
                <a:extLst>
                  <a:ext uri="{FF2B5EF4-FFF2-40B4-BE49-F238E27FC236}">
                    <a16:creationId xmlns:a16="http://schemas.microsoft.com/office/drawing/2014/main" id="{A4674FFB-A483-4AC6-A491-709FEA5F8EA0}"/>
                  </a:ext>
                </a:extLst>
              </p:cNvPr>
              <p:cNvSpPr>
                <a:spLocks noChangeArrowheads="1"/>
              </p:cNvSpPr>
              <p:nvPr userDrawn="1"/>
            </p:nvSpPr>
            <p:spPr bwMode="auto">
              <a:xfrm>
                <a:off x="0" y="1464"/>
                <a:ext cx="367" cy="399"/>
              </a:xfrm>
              <a:prstGeom prst="rect">
                <a:avLst/>
              </a:prstGeom>
              <a:solidFill>
                <a:schemeClr val="bg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5" name="Rectangle 13">
                <a:extLst>
                  <a:ext uri="{FF2B5EF4-FFF2-40B4-BE49-F238E27FC236}">
                    <a16:creationId xmlns:a16="http://schemas.microsoft.com/office/drawing/2014/main" id="{4291361F-74E2-4D5C-B064-9830A4C127AC}"/>
                  </a:ext>
                </a:extLst>
              </p:cNvPr>
              <p:cNvSpPr>
                <a:spLocks noChangeArrowheads="1"/>
              </p:cNvSpPr>
              <p:nvPr userDrawn="1"/>
            </p:nvSpPr>
            <p:spPr bwMode="auto">
              <a:xfrm>
                <a:off x="1081" y="1464"/>
                <a:ext cx="366" cy="399"/>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6" name="Rectangle 14">
                <a:extLst>
                  <a:ext uri="{FF2B5EF4-FFF2-40B4-BE49-F238E27FC236}">
                    <a16:creationId xmlns:a16="http://schemas.microsoft.com/office/drawing/2014/main" id="{722CEE98-F03A-4EB6-A91F-A625B28D4CA7}"/>
                  </a:ext>
                </a:extLst>
              </p:cNvPr>
              <p:cNvSpPr>
                <a:spLocks noChangeArrowheads="1"/>
              </p:cNvSpPr>
              <p:nvPr userDrawn="1"/>
            </p:nvSpPr>
            <p:spPr bwMode="auto">
              <a:xfrm>
                <a:off x="361" y="1857"/>
                <a:ext cx="366" cy="406"/>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7" name="Rectangle 15">
                <a:extLst>
                  <a:ext uri="{FF2B5EF4-FFF2-40B4-BE49-F238E27FC236}">
                    <a16:creationId xmlns:a16="http://schemas.microsoft.com/office/drawing/2014/main" id="{5E38B800-DF2B-40D4-804A-2ED307C46FCB}"/>
                  </a:ext>
                </a:extLst>
              </p:cNvPr>
              <p:cNvSpPr>
                <a:spLocks noChangeArrowheads="1"/>
              </p:cNvSpPr>
              <p:nvPr userDrawn="1"/>
            </p:nvSpPr>
            <p:spPr bwMode="auto">
              <a:xfrm>
                <a:off x="719" y="1857"/>
                <a:ext cx="368" cy="406"/>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grpSp>
      </p:grpSp>
      <p:sp>
        <p:nvSpPr>
          <p:cNvPr id="10259" name="Rectangle 19"/>
          <p:cNvSpPr>
            <a:spLocks noGrp="1" noChangeArrowheads="1"/>
          </p:cNvSpPr>
          <p:nvPr>
            <p:ph type="ctrTitle"/>
          </p:nvPr>
        </p:nvSpPr>
        <p:spPr>
          <a:xfrm>
            <a:off x="3219450" y="1828800"/>
            <a:ext cx="6521450" cy="2209800"/>
          </a:xfrm>
        </p:spPr>
        <p:txBody>
          <a:bodyPr/>
          <a:lstStyle>
            <a:lvl1pPr>
              <a:defRPr sz="5000">
                <a:solidFill>
                  <a:srgbClr val="FFFFFF"/>
                </a:solidFill>
              </a:defRPr>
            </a:lvl1pPr>
          </a:lstStyle>
          <a:p>
            <a:r>
              <a:rPr lang="fr-FR"/>
              <a:t>Cliquez pour modifier le style du titre</a:t>
            </a:r>
          </a:p>
        </p:txBody>
      </p:sp>
      <p:sp>
        <p:nvSpPr>
          <p:cNvPr id="10260" name="Rectangle 20"/>
          <p:cNvSpPr>
            <a:spLocks noGrp="1" noChangeArrowheads="1"/>
          </p:cNvSpPr>
          <p:nvPr>
            <p:ph type="subTitle" idx="1"/>
          </p:nvPr>
        </p:nvSpPr>
        <p:spPr>
          <a:xfrm>
            <a:off x="3219450" y="4267200"/>
            <a:ext cx="6521450" cy="1752600"/>
          </a:xfrm>
        </p:spPr>
        <p:txBody>
          <a:bodyPr/>
          <a:lstStyle>
            <a:lvl1pPr marL="0" indent="0">
              <a:buFont typeface="Wingdings" pitchFamily="2" charset="2"/>
              <a:buNone/>
              <a:defRPr sz="3400"/>
            </a:lvl1pPr>
          </a:lstStyle>
          <a:p>
            <a:r>
              <a:rPr lang="fr-FR"/>
              <a:t>Cliquez pour modifier le style des sous-titres du masque</a:t>
            </a:r>
          </a:p>
        </p:txBody>
      </p:sp>
      <p:sp>
        <p:nvSpPr>
          <p:cNvPr id="18" name="Rectangle 16">
            <a:extLst>
              <a:ext uri="{FF2B5EF4-FFF2-40B4-BE49-F238E27FC236}">
                <a16:creationId xmlns:a16="http://schemas.microsoft.com/office/drawing/2014/main" id="{559FB280-5359-4415-A589-53D625521486}"/>
              </a:ext>
            </a:extLst>
          </p:cNvPr>
          <p:cNvSpPr>
            <a:spLocks noGrp="1" noChangeArrowheads="1"/>
          </p:cNvSpPr>
          <p:nvPr>
            <p:ph type="dt" sz="half" idx="10"/>
          </p:nvPr>
        </p:nvSpPr>
        <p:spPr>
          <a:xfrm>
            <a:off x="495300" y="6248400"/>
            <a:ext cx="2311400" cy="457200"/>
          </a:xfrm>
        </p:spPr>
        <p:txBody>
          <a:bodyPr/>
          <a:lstStyle>
            <a:lvl1pPr>
              <a:defRPr/>
            </a:lvl1pPr>
          </a:lstStyle>
          <a:p>
            <a:pPr>
              <a:defRPr/>
            </a:pPr>
            <a:r>
              <a:rPr lang="fr-FR"/>
              <a:t>2014/2015</a:t>
            </a:r>
          </a:p>
        </p:txBody>
      </p:sp>
      <p:sp>
        <p:nvSpPr>
          <p:cNvPr id="19" name="Rectangle 17">
            <a:extLst>
              <a:ext uri="{FF2B5EF4-FFF2-40B4-BE49-F238E27FC236}">
                <a16:creationId xmlns:a16="http://schemas.microsoft.com/office/drawing/2014/main" id="{55AE9784-CEE8-40CD-A625-CA7FFD9A3AD0}"/>
              </a:ext>
            </a:extLst>
          </p:cNvPr>
          <p:cNvSpPr>
            <a:spLocks noGrp="1" noChangeArrowheads="1"/>
          </p:cNvSpPr>
          <p:nvPr>
            <p:ph type="ftr" sz="quarter" idx="11"/>
          </p:nvPr>
        </p:nvSpPr>
        <p:spPr/>
        <p:txBody>
          <a:bodyPr/>
          <a:lstStyle>
            <a:lvl1pPr>
              <a:defRPr/>
            </a:lvl1pPr>
          </a:lstStyle>
          <a:p>
            <a:pPr>
              <a:defRPr/>
            </a:pPr>
            <a:r>
              <a:rPr lang="fr-FR"/>
              <a:t>Jérôme Balezo - Bu Ingénieurs Brabois</a:t>
            </a:r>
          </a:p>
        </p:txBody>
      </p:sp>
      <p:sp>
        <p:nvSpPr>
          <p:cNvPr id="20" name="Rectangle 18">
            <a:extLst>
              <a:ext uri="{FF2B5EF4-FFF2-40B4-BE49-F238E27FC236}">
                <a16:creationId xmlns:a16="http://schemas.microsoft.com/office/drawing/2014/main" id="{C76032C4-1422-4BB8-BC37-0E4312455BDB}"/>
              </a:ext>
            </a:extLst>
          </p:cNvPr>
          <p:cNvSpPr>
            <a:spLocks noGrp="1" noChangeArrowheads="1"/>
          </p:cNvSpPr>
          <p:nvPr>
            <p:ph type="sldNum" sz="quarter" idx="12"/>
          </p:nvPr>
        </p:nvSpPr>
        <p:spPr/>
        <p:txBody>
          <a:bodyPr/>
          <a:lstStyle>
            <a:lvl1pPr>
              <a:defRPr/>
            </a:lvl1pPr>
          </a:lstStyle>
          <a:p>
            <a:fld id="{C4A5FDB3-28FC-4FD8-B6C6-2D6BF7C42C65}" type="slidenum">
              <a:rPr lang="fr-FR" altLang="fr-FR"/>
              <a:pPr/>
              <a:t>‹N°›</a:t>
            </a:fld>
            <a:endParaRPr lang="fr-FR" altLang="fr-FR"/>
          </a:p>
        </p:txBody>
      </p:sp>
    </p:spTree>
    <p:extLst>
      <p:ext uri="{BB962C8B-B14F-4D97-AF65-F5344CB8AC3E}">
        <p14:creationId xmlns:p14="http://schemas.microsoft.com/office/powerpoint/2010/main" val="2192600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a:extLst>
              <a:ext uri="{FF2B5EF4-FFF2-40B4-BE49-F238E27FC236}">
                <a16:creationId xmlns:a16="http://schemas.microsoft.com/office/drawing/2014/main" id="{51CA839C-5203-4E78-8610-E1F73348C6DE}"/>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5" name="Rectangle 3">
            <a:extLst>
              <a:ext uri="{FF2B5EF4-FFF2-40B4-BE49-F238E27FC236}">
                <a16:creationId xmlns:a16="http://schemas.microsoft.com/office/drawing/2014/main" id="{05C3A6D8-0ABF-47FF-AEBE-9BB90BC1523C}"/>
              </a:ext>
            </a:extLst>
          </p:cNvPr>
          <p:cNvSpPr>
            <a:spLocks noGrp="1" noChangeArrowheads="1"/>
          </p:cNvSpPr>
          <p:nvPr>
            <p:ph type="sldNum" sz="quarter" idx="11"/>
          </p:nvPr>
        </p:nvSpPr>
        <p:spPr>
          <a:ln/>
        </p:spPr>
        <p:txBody>
          <a:bodyPr/>
          <a:lstStyle>
            <a:lvl1pPr>
              <a:defRPr/>
            </a:lvl1pPr>
          </a:lstStyle>
          <a:p>
            <a:fld id="{03E53D28-B31F-4E2D-B448-C2E83C3B353D}" type="slidenum">
              <a:rPr lang="fr-FR" altLang="fr-FR"/>
              <a:pPr/>
              <a:t>‹N°›</a:t>
            </a:fld>
            <a:endParaRPr lang="fr-FR" altLang="fr-FR"/>
          </a:p>
        </p:txBody>
      </p:sp>
      <p:sp>
        <p:nvSpPr>
          <p:cNvPr id="6" name="Rectangle 16">
            <a:extLst>
              <a:ext uri="{FF2B5EF4-FFF2-40B4-BE49-F238E27FC236}">
                <a16:creationId xmlns:a16="http://schemas.microsoft.com/office/drawing/2014/main" id="{24C52F0A-6F13-406E-B8C6-E44A52DD83B7}"/>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2204958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506" y="4406901"/>
            <a:ext cx="84201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2">
            <a:extLst>
              <a:ext uri="{FF2B5EF4-FFF2-40B4-BE49-F238E27FC236}">
                <a16:creationId xmlns:a16="http://schemas.microsoft.com/office/drawing/2014/main" id="{FE965542-0726-475A-AE0A-D8ED633CC731}"/>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5" name="Rectangle 3">
            <a:extLst>
              <a:ext uri="{FF2B5EF4-FFF2-40B4-BE49-F238E27FC236}">
                <a16:creationId xmlns:a16="http://schemas.microsoft.com/office/drawing/2014/main" id="{73529C02-ACE2-4B21-9AEA-538CBF472455}"/>
              </a:ext>
            </a:extLst>
          </p:cNvPr>
          <p:cNvSpPr>
            <a:spLocks noGrp="1" noChangeArrowheads="1"/>
          </p:cNvSpPr>
          <p:nvPr>
            <p:ph type="sldNum" sz="quarter" idx="11"/>
          </p:nvPr>
        </p:nvSpPr>
        <p:spPr>
          <a:ln/>
        </p:spPr>
        <p:txBody>
          <a:bodyPr/>
          <a:lstStyle>
            <a:lvl1pPr>
              <a:defRPr/>
            </a:lvl1pPr>
          </a:lstStyle>
          <a:p>
            <a:fld id="{AB2826CC-AE26-4EC6-ABC2-A7841940AB8D}" type="slidenum">
              <a:rPr lang="fr-FR" altLang="fr-FR"/>
              <a:pPr/>
              <a:t>‹N°›</a:t>
            </a:fld>
            <a:endParaRPr lang="fr-FR" altLang="fr-FR"/>
          </a:p>
        </p:txBody>
      </p:sp>
      <p:sp>
        <p:nvSpPr>
          <p:cNvPr id="6" name="Rectangle 16">
            <a:extLst>
              <a:ext uri="{FF2B5EF4-FFF2-40B4-BE49-F238E27FC236}">
                <a16:creationId xmlns:a16="http://schemas.microsoft.com/office/drawing/2014/main" id="{70C44587-2145-4781-B22D-A4F03CC898F5}"/>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10335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95300" y="1981200"/>
            <a:ext cx="437515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5035550" y="1981200"/>
            <a:ext cx="437515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2">
            <a:extLst>
              <a:ext uri="{FF2B5EF4-FFF2-40B4-BE49-F238E27FC236}">
                <a16:creationId xmlns:a16="http://schemas.microsoft.com/office/drawing/2014/main" id="{D2701A1C-2C73-4716-B0A7-831A816BC4BB}"/>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6" name="Rectangle 3">
            <a:extLst>
              <a:ext uri="{FF2B5EF4-FFF2-40B4-BE49-F238E27FC236}">
                <a16:creationId xmlns:a16="http://schemas.microsoft.com/office/drawing/2014/main" id="{88C6442D-39BA-490D-A192-2207B72B17E3}"/>
              </a:ext>
            </a:extLst>
          </p:cNvPr>
          <p:cNvSpPr>
            <a:spLocks noGrp="1" noChangeArrowheads="1"/>
          </p:cNvSpPr>
          <p:nvPr>
            <p:ph type="sldNum" sz="quarter" idx="11"/>
          </p:nvPr>
        </p:nvSpPr>
        <p:spPr>
          <a:ln/>
        </p:spPr>
        <p:txBody>
          <a:bodyPr/>
          <a:lstStyle>
            <a:lvl1pPr>
              <a:defRPr/>
            </a:lvl1pPr>
          </a:lstStyle>
          <a:p>
            <a:fld id="{A1C2F8F2-9547-44D6-A9C6-E5F7FA2038B1}" type="slidenum">
              <a:rPr lang="fr-FR" altLang="fr-FR"/>
              <a:pPr/>
              <a:t>‹N°›</a:t>
            </a:fld>
            <a:endParaRPr lang="fr-FR" altLang="fr-FR"/>
          </a:p>
        </p:txBody>
      </p:sp>
      <p:sp>
        <p:nvSpPr>
          <p:cNvPr id="7" name="Rectangle 16">
            <a:extLst>
              <a:ext uri="{FF2B5EF4-FFF2-40B4-BE49-F238E27FC236}">
                <a16:creationId xmlns:a16="http://schemas.microsoft.com/office/drawing/2014/main" id="{1473C756-29F2-4896-BDF3-323218953BDC}"/>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2479086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2">
            <a:extLst>
              <a:ext uri="{FF2B5EF4-FFF2-40B4-BE49-F238E27FC236}">
                <a16:creationId xmlns:a16="http://schemas.microsoft.com/office/drawing/2014/main" id="{15640D35-E830-4476-ACAE-D09DD580710B}"/>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8" name="Rectangle 3">
            <a:extLst>
              <a:ext uri="{FF2B5EF4-FFF2-40B4-BE49-F238E27FC236}">
                <a16:creationId xmlns:a16="http://schemas.microsoft.com/office/drawing/2014/main" id="{E4F8F41D-1263-432A-9D27-ED3EA4D9EE70}"/>
              </a:ext>
            </a:extLst>
          </p:cNvPr>
          <p:cNvSpPr>
            <a:spLocks noGrp="1" noChangeArrowheads="1"/>
          </p:cNvSpPr>
          <p:nvPr>
            <p:ph type="sldNum" sz="quarter" idx="11"/>
          </p:nvPr>
        </p:nvSpPr>
        <p:spPr>
          <a:ln/>
        </p:spPr>
        <p:txBody>
          <a:bodyPr/>
          <a:lstStyle>
            <a:lvl1pPr>
              <a:defRPr/>
            </a:lvl1pPr>
          </a:lstStyle>
          <a:p>
            <a:fld id="{88312C92-48CE-4C8B-A027-FF0DB191F8A3}" type="slidenum">
              <a:rPr lang="fr-FR" altLang="fr-FR"/>
              <a:pPr/>
              <a:t>‹N°›</a:t>
            </a:fld>
            <a:endParaRPr lang="fr-FR" altLang="fr-FR"/>
          </a:p>
        </p:txBody>
      </p:sp>
      <p:sp>
        <p:nvSpPr>
          <p:cNvPr id="9" name="Rectangle 16">
            <a:extLst>
              <a:ext uri="{FF2B5EF4-FFF2-40B4-BE49-F238E27FC236}">
                <a16:creationId xmlns:a16="http://schemas.microsoft.com/office/drawing/2014/main" id="{D8526657-8B7E-4A3C-9B43-CC1780190AB0}"/>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19881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2">
            <a:extLst>
              <a:ext uri="{FF2B5EF4-FFF2-40B4-BE49-F238E27FC236}">
                <a16:creationId xmlns:a16="http://schemas.microsoft.com/office/drawing/2014/main" id="{DD5B2B46-A4F9-473E-8B7F-426910555F11}"/>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4" name="Rectangle 3">
            <a:extLst>
              <a:ext uri="{FF2B5EF4-FFF2-40B4-BE49-F238E27FC236}">
                <a16:creationId xmlns:a16="http://schemas.microsoft.com/office/drawing/2014/main" id="{22241382-94FA-4073-83A6-E4542B2E73C8}"/>
              </a:ext>
            </a:extLst>
          </p:cNvPr>
          <p:cNvSpPr>
            <a:spLocks noGrp="1" noChangeArrowheads="1"/>
          </p:cNvSpPr>
          <p:nvPr>
            <p:ph type="sldNum" sz="quarter" idx="11"/>
          </p:nvPr>
        </p:nvSpPr>
        <p:spPr>
          <a:ln/>
        </p:spPr>
        <p:txBody>
          <a:bodyPr/>
          <a:lstStyle>
            <a:lvl1pPr>
              <a:defRPr/>
            </a:lvl1pPr>
          </a:lstStyle>
          <a:p>
            <a:fld id="{BC5B88FA-5DCB-4AFB-9B81-EDA5CB9DE4F1}" type="slidenum">
              <a:rPr lang="fr-FR" altLang="fr-FR"/>
              <a:pPr/>
              <a:t>‹N°›</a:t>
            </a:fld>
            <a:endParaRPr lang="fr-FR" altLang="fr-FR"/>
          </a:p>
        </p:txBody>
      </p:sp>
      <p:sp>
        <p:nvSpPr>
          <p:cNvPr id="5" name="Rectangle 16">
            <a:extLst>
              <a:ext uri="{FF2B5EF4-FFF2-40B4-BE49-F238E27FC236}">
                <a16:creationId xmlns:a16="http://schemas.microsoft.com/office/drawing/2014/main" id="{2C450ADA-237E-493D-8856-F8DCF102FB00}"/>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3490829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5CDFB2B-871A-4E69-B20A-698CB217D5E8}"/>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3" name="Rectangle 3">
            <a:extLst>
              <a:ext uri="{FF2B5EF4-FFF2-40B4-BE49-F238E27FC236}">
                <a16:creationId xmlns:a16="http://schemas.microsoft.com/office/drawing/2014/main" id="{D9F842F7-0932-416B-96C8-040B89C7F1F9}"/>
              </a:ext>
            </a:extLst>
          </p:cNvPr>
          <p:cNvSpPr>
            <a:spLocks noGrp="1" noChangeArrowheads="1"/>
          </p:cNvSpPr>
          <p:nvPr>
            <p:ph type="sldNum" sz="quarter" idx="11"/>
          </p:nvPr>
        </p:nvSpPr>
        <p:spPr>
          <a:ln/>
        </p:spPr>
        <p:txBody>
          <a:bodyPr/>
          <a:lstStyle>
            <a:lvl1pPr>
              <a:defRPr/>
            </a:lvl1pPr>
          </a:lstStyle>
          <a:p>
            <a:fld id="{226FBDC3-4B18-45D7-A365-83D2A4534530}" type="slidenum">
              <a:rPr lang="fr-FR" altLang="fr-FR"/>
              <a:pPr/>
              <a:t>‹N°›</a:t>
            </a:fld>
            <a:endParaRPr lang="fr-FR" altLang="fr-FR"/>
          </a:p>
        </p:txBody>
      </p:sp>
      <p:sp>
        <p:nvSpPr>
          <p:cNvPr id="4" name="Rectangle 16">
            <a:extLst>
              <a:ext uri="{FF2B5EF4-FFF2-40B4-BE49-F238E27FC236}">
                <a16:creationId xmlns:a16="http://schemas.microsoft.com/office/drawing/2014/main" id="{044C99B1-EA54-4512-BD62-2048E34390E0}"/>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870069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006"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2">
            <a:extLst>
              <a:ext uri="{FF2B5EF4-FFF2-40B4-BE49-F238E27FC236}">
                <a16:creationId xmlns:a16="http://schemas.microsoft.com/office/drawing/2014/main" id="{E5EFA8F0-9388-4AEA-8A43-3A017BDAA7B8}"/>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6" name="Rectangle 3">
            <a:extLst>
              <a:ext uri="{FF2B5EF4-FFF2-40B4-BE49-F238E27FC236}">
                <a16:creationId xmlns:a16="http://schemas.microsoft.com/office/drawing/2014/main" id="{1F87D1C8-3E0B-4F27-B7D4-3FC49E6CD680}"/>
              </a:ext>
            </a:extLst>
          </p:cNvPr>
          <p:cNvSpPr>
            <a:spLocks noGrp="1" noChangeArrowheads="1"/>
          </p:cNvSpPr>
          <p:nvPr>
            <p:ph type="sldNum" sz="quarter" idx="11"/>
          </p:nvPr>
        </p:nvSpPr>
        <p:spPr>
          <a:ln/>
        </p:spPr>
        <p:txBody>
          <a:bodyPr/>
          <a:lstStyle>
            <a:lvl1pPr>
              <a:defRPr/>
            </a:lvl1pPr>
          </a:lstStyle>
          <a:p>
            <a:fld id="{3249AF62-FD53-459D-B917-C511A86CE75B}" type="slidenum">
              <a:rPr lang="fr-FR" altLang="fr-FR"/>
              <a:pPr/>
              <a:t>‹N°›</a:t>
            </a:fld>
            <a:endParaRPr lang="fr-FR" altLang="fr-FR"/>
          </a:p>
        </p:txBody>
      </p:sp>
      <p:sp>
        <p:nvSpPr>
          <p:cNvPr id="7" name="Rectangle 16">
            <a:extLst>
              <a:ext uri="{FF2B5EF4-FFF2-40B4-BE49-F238E27FC236}">
                <a16:creationId xmlns:a16="http://schemas.microsoft.com/office/drawing/2014/main" id="{1BC4933F-93F4-4CDD-ABAE-FE660527DE91}"/>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174751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0"/>
            <a:ext cx="59436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2">
            <a:extLst>
              <a:ext uri="{FF2B5EF4-FFF2-40B4-BE49-F238E27FC236}">
                <a16:creationId xmlns:a16="http://schemas.microsoft.com/office/drawing/2014/main" id="{C92B95D8-9F54-4AA4-8B41-9C2565731E71}"/>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6" name="Rectangle 3">
            <a:extLst>
              <a:ext uri="{FF2B5EF4-FFF2-40B4-BE49-F238E27FC236}">
                <a16:creationId xmlns:a16="http://schemas.microsoft.com/office/drawing/2014/main" id="{49A01158-2F3A-4549-B5FE-C68F55DBF59D}"/>
              </a:ext>
            </a:extLst>
          </p:cNvPr>
          <p:cNvSpPr>
            <a:spLocks noGrp="1" noChangeArrowheads="1"/>
          </p:cNvSpPr>
          <p:nvPr>
            <p:ph type="sldNum" sz="quarter" idx="11"/>
          </p:nvPr>
        </p:nvSpPr>
        <p:spPr>
          <a:ln/>
        </p:spPr>
        <p:txBody>
          <a:bodyPr/>
          <a:lstStyle>
            <a:lvl1pPr>
              <a:defRPr/>
            </a:lvl1pPr>
          </a:lstStyle>
          <a:p>
            <a:fld id="{5A8DC663-6602-4B0D-990A-6D30D2A825D8}" type="slidenum">
              <a:rPr lang="fr-FR" altLang="fr-FR"/>
              <a:pPr/>
              <a:t>‹N°›</a:t>
            </a:fld>
            <a:endParaRPr lang="fr-FR" altLang="fr-FR"/>
          </a:p>
        </p:txBody>
      </p:sp>
      <p:sp>
        <p:nvSpPr>
          <p:cNvPr id="7" name="Rectangle 16">
            <a:extLst>
              <a:ext uri="{FF2B5EF4-FFF2-40B4-BE49-F238E27FC236}">
                <a16:creationId xmlns:a16="http://schemas.microsoft.com/office/drawing/2014/main" id="{318C933A-7409-403E-8FB3-9EC39357A673}"/>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3439366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a:extLst>
              <a:ext uri="{FF2B5EF4-FFF2-40B4-BE49-F238E27FC236}">
                <a16:creationId xmlns:a16="http://schemas.microsoft.com/office/drawing/2014/main" id="{797CC381-DAF0-4411-908E-2E8E38CCB17F}"/>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5" name="Rectangle 3">
            <a:extLst>
              <a:ext uri="{FF2B5EF4-FFF2-40B4-BE49-F238E27FC236}">
                <a16:creationId xmlns:a16="http://schemas.microsoft.com/office/drawing/2014/main" id="{46945C60-EB0D-4293-9359-9855FD86DD20}"/>
              </a:ext>
            </a:extLst>
          </p:cNvPr>
          <p:cNvSpPr>
            <a:spLocks noGrp="1" noChangeArrowheads="1"/>
          </p:cNvSpPr>
          <p:nvPr>
            <p:ph type="sldNum" sz="quarter" idx="11"/>
          </p:nvPr>
        </p:nvSpPr>
        <p:spPr>
          <a:ln/>
        </p:spPr>
        <p:txBody>
          <a:bodyPr/>
          <a:lstStyle>
            <a:lvl1pPr>
              <a:defRPr/>
            </a:lvl1pPr>
          </a:lstStyle>
          <a:p>
            <a:fld id="{AE3A0FF9-1970-407E-87E1-1CAB7A05651F}" type="slidenum">
              <a:rPr lang="fr-FR" altLang="fr-FR"/>
              <a:pPr/>
              <a:t>‹N°›</a:t>
            </a:fld>
            <a:endParaRPr lang="fr-FR" altLang="fr-FR"/>
          </a:p>
        </p:txBody>
      </p:sp>
      <p:sp>
        <p:nvSpPr>
          <p:cNvPr id="6" name="Rectangle 16">
            <a:extLst>
              <a:ext uri="{FF2B5EF4-FFF2-40B4-BE49-F238E27FC236}">
                <a16:creationId xmlns:a16="http://schemas.microsoft.com/office/drawing/2014/main" id="{908CFDF1-E33A-4649-B3B3-41B5D75ED434}"/>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342902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457200"/>
            <a:ext cx="2228850" cy="54102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95300" y="457200"/>
            <a:ext cx="652145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2">
            <a:extLst>
              <a:ext uri="{FF2B5EF4-FFF2-40B4-BE49-F238E27FC236}">
                <a16:creationId xmlns:a16="http://schemas.microsoft.com/office/drawing/2014/main" id="{264F662F-F0CE-48C3-8892-074ECBADA788}"/>
              </a:ext>
            </a:extLst>
          </p:cNvPr>
          <p:cNvSpPr>
            <a:spLocks noGrp="1" noChangeArrowheads="1"/>
          </p:cNvSpPr>
          <p:nvPr>
            <p:ph type="ftr" sz="quarter" idx="10"/>
          </p:nvPr>
        </p:nvSpPr>
        <p:spPr>
          <a:ln/>
        </p:spPr>
        <p:txBody>
          <a:bodyPr/>
          <a:lstStyle>
            <a:lvl1pPr>
              <a:defRPr/>
            </a:lvl1pPr>
          </a:lstStyle>
          <a:p>
            <a:pPr>
              <a:defRPr/>
            </a:pPr>
            <a:r>
              <a:rPr lang="fr-FR"/>
              <a:t>Jérôme Balezo - Bu Ingénieurs Brabois</a:t>
            </a:r>
          </a:p>
        </p:txBody>
      </p:sp>
      <p:sp>
        <p:nvSpPr>
          <p:cNvPr id="5" name="Rectangle 3">
            <a:extLst>
              <a:ext uri="{FF2B5EF4-FFF2-40B4-BE49-F238E27FC236}">
                <a16:creationId xmlns:a16="http://schemas.microsoft.com/office/drawing/2014/main" id="{CE37DB8B-EF96-4CD3-BD3B-AB9E0E70E083}"/>
              </a:ext>
            </a:extLst>
          </p:cNvPr>
          <p:cNvSpPr>
            <a:spLocks noGrp="1" noChangeArrowheads="1"/>
          </p:cNvSpPr>
          <p:nvPr>
            <p:ph type="sldNum" sz="quarter" idx="11"/>
          </p:nvPr>
        </p:nvSpPr>
        <p:spPr>
          <a:ln/>
        </p:spPr>
        <p:txBody>
          <a:bodyPr/>
          <a:lstStyle>
            <a:lvl1pPr>
              <a:defRPr/>
            </a:lvl1pPr>
          </a:lstStyle>
          <a:p>
            <a:fld id="{1FFA45F2-664C-401B-A59B-210916A4F6FB}" type="slidenum">
              <a:rPr lang="fr-FR" altLang="fr-FR"/>
              <a:pPr/>
              <a:t>‹N°›</a:t>
            </a:fld>
            <a:endParaRPr lang="fr-FR" altLang="fr-FR"/>
          </a:p>
        </p:txBody>
      </p:sp>
      <p:sp>
        <p:nvSpPr>
          <p:cNvPr id="6" name="Rectangle 16">
            <a:extLst>
              <a:ext uri="{FF2B5EF4-FFF2-40B4-BE49-F238E27FC236}">
                <a16:creationId xmlns:a16="http://schemas.microsoft.com/office/drawing/2014/main" id="{D6410738-3FAE-4DC9-B121-87B147C00635}"/>
              </a:ext>
            </a:extLst>
          </p:cNvPr>
          <p:cNvSpPr>
            <a:spLocks noGrp="1" noChangeArrowheads="1"/>
          </p:cNvSpPr>
          <p:nvPr>
            <p:ph type="dt" sz="half" idx="12"/>
          </p:nvPr>
        </p:nvSpPr>
        <p:spPr>
          <a:ln/>
        </p:spPr>
        <p:txBody>
          <a:bodyPr/>
          <a:lstStyle>
            <a:lvl1pPr>
              <a:defRPr/>
            </a:lvl1pPr>
          </a:lstStyle>
          <a:p>
            <a:pPr>
              <a:defRPr/>
            </a:pPr>
            <a:r>
              <a:rPr lang="fr-FR"/>
              <a:t>2014/2015</a:t>
            </a:r>
          </a:p>
        </p:txBody>
      </p:sp>
    </p:spTree>
    <p:extLst>
      <p:ext uri="{BB962C8B-B14F-4D97-AF65-F5344CB8AC3E}">
        <p14:creationId xmlns:p14="http://schemas.microsoft.com/office/powerpoint/2010/main" val="2167526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259261D1-7A94-4B87-B4B0-97B38436A157}"/>
              </a:ext>
            </a:extLst>
          </p:cNvPr>
          <p:cNvSpPr>
            <a:spLocks noGrp="1" noChangeArrowheads="1"/>
          </p:cNvSpPr>
          <p:nvPr>
            <p:ph type="ftr" sz="quarter" idx="3"/>
          </p:nvPr>
        </p:nvSpPr>
        <p:spPr bwMode="auto">
          <a:xfrm>
            <a:off x="3384550" y="6248400"/>
            <a:ext cx="31369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r>
              <a:rPr lang="fr-FR"/>
              <a:t>Jérôme Balezo - Bu Ingénieurs Brabois</a:t>
            </a:r>
          </a:p>
        </p:txBody>
      </p:sp>
      <p:sp>
        <p:nvSpPr>
          <p:cNvPr id="9219" name="Rectangle 3">
            <a:extLst>
              <a:ext uri="{FF2B5EF4-FFF2-40B4-BE49-F238E27FC236}">
                <a16:creationId xmlns:a16="http://schemas.microsoft.com/office/drawing/2014/main" id="{A6E50CCF-55CD-4097-85E3-ECF360C6F5DE}"/>
              </a:ext>
            </a:extLst>
          </p:cNvPr>
          <p:cNvSpPr>
            <a:spLocks noGrp="1" noChangeArrowheads="1"/>
          </p:cNvSpPr>
          <p:nvPr>
            <p:ph type="sldNum" sz="quarter" idx="4"/>
          </p:nvPr>
        </p:nvSpPr>
        <p:spPr bwMode="auto">
          <a:xfrm>
            <a:off x="7099300" y="6248400"/>
            <a:ext cx="2311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anose="020B0A04020102020204" pitchFamily="34" charset="0"/>
              </a:defRPr>
            </a:lvl1pPr>
          </a:lstStyle>
          <a:p>
            <a:fld id="{2BACE46C-5568-4D9F-8A1A-AD1EA8C524D6}" type="slidenum">
              <a:rPr lang="fr-FR" altLang="fr-FR"/>
              <a:pPr/>
              <a:t>‹N°›</a:t>
            </a:fld>
            <a:endParaRPr lang="fr-FR" altLang="fr-FR"/>
          </a:p>
        </p:txBody>
      </p:sp>
      <p:grpSp>
        <p:nvGrpSpPr>
          <p:cNvPr id="1028" name="Group 4">
            <a:extLst>
              <a:ext uri="{FF2B5EF4-FFF2-40B4-BE49-F238E27FC236}">
                <a16:creationId xmlns:a16="http://schemas.microsoft.com/office/drawing/2014/main" id="{006C3567-47DC-4215-9680-006C94CC1EA9}"/>
              </a:ext>
            </a:extLst>
          </p:cNvPr>
          <p:cNvGrpSpPr>
            <a:grpSpLocks/>
          </p:cNvGrpSpPr>
          <p:nvPr/>
        </p:nvGrpSpPr>
        <p:grpSpPr bwMode="auto">
          <a:xfrm>
            <a:off x="0" y="0"/>
            <a:ext cx="9906000" cy="546100"/>
            <a:chOff x="0" y="0"/>
            <a:chExt cx="5760" cy="344"/>
          </a:xfrm>
        </p:grpSpPr>
        <p:sp>
          <p:nvSpPr>
            <p:cNvPr id="1032" name="Rectangle 5">
              <a:extLst>
                <a:ext uri="{FF2B5EF4-FFF2-40B4-BE49-F238E27FC236}">
                  <a16:creationId xmlns:a16="http://schemas.microsoft.com/office/drawing/2014/main" id="{D6A147C9-54CB-41AC-AE4A-EBC868E8DE46}"/>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fr-FR" altLang="fr-FR" sz="2400">
                <a:latin typeface="Times New Roman" panose="02020603050405020304" pitchFamily="18" charset="0"/>
              </a:endParaRPr>
            </a:p>
          </p:txBody>
        </p:sp>
        <p:sp>
          <p:nvSpPr>
            <p:cNvPr id="1033" name="Rectangle 6">
              <a:extLst>
                <a:ext uri="{FF2B5EF4-FFF2-40B4-BE49-F238E27FC236}">
                  <a16:creationId xmlns:a16="http://schemas.microsoft.com/office/drawing/2014/main" id="{3D69BF21-ED31-4D53-B5B8-FCE5DACE260E}"/>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034" name="Rectangle 7">
              <a:extLst>
                <a:ext uri="{FF2B5EF4-FFF2-40B4-BE49-F238E27FC236}">
                  <a16:creationId xmlns:a16="http://schemas.microsoft.com/office/drawing/2014/main" id="{923CAAA6-60E6-4951-B2A6-13E180A683B8}"/>
                </a:ext>
              </a:extLst>
            </p:cNvPr>
            <p:cNvSpPr>
              <a:spLocks noChangeArrowheads="1"/>
            </p:cNvSpPr>
            <p:nvPr/>
          </p:nvSpPr>
          <p:spPr bwMode="auto">
            <a:xfrm>
              <a:off x="258" y="85"/>
              <a:ext cx="87" cy="89"/>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a:solidFill>
                  <a:schemeClr val="hlink"/>
                </a:solidFill>
              </a:endParaRPr>
            </a:p>
          </p:txBody>
        </p:sp>
        <p:sp>
          <p:nvSpPr>
            <p:cNvPr id="1035" name="Rectangle 8">
              <a:extLst>
                <a:ext uri="{FF2B5EF4-FFF2-40B4-BE49-F238E27FC236}">
                  <a16:creationId xmlns:a16="http://schemas.microsoft.com/office/drawing/2014/main" id="{461D4D7C-5708-4F0B-BE75-159DF7D3D40D}"/>
                </a:ext>
              </a:extLst>
            </p:cNvPr>
            <p:cNvSpPr>
              <a:spLocks noChangeArrowheads="1"/>
            </p:cNvSpPr>
            <p:nvPr/>
          </p:nvSpPr>
          <p:spPr bwMode="auto">
            <a:xfrm>
              <a:off x="345" y="0"/>
              <a:ext cx="88" cy="87"/>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a:solidFill>
                  <a:schemeClr val="hlink"/>
                </a:solidFill>
              </a:endParaRPr>
            </a:p>
          </p:txBody>
        </p:sp>
        <p:sp>
          <p:nvSpPr>
            <p:cNvPr id="1036" name="Rectangle 9">
              <a:extLst>
                <a:ext uri="{FF2B5EF4-FFF2-40B4-BE49-F238E27FC236}">
                  <a16:creationId xmlns:a16="http://schemas.microsoft.com/office/drawing/2014/main" id="{63F64F1F-D06E-4983-A129-BA88F0D11B10}"/>
                </a:ext>
              </a:extLst>
            </p:cNvPr>
            <p:cNvSpPr>
              <a:spLocks noChangeArrowheads="1"/>
            </p:cNvSpPr>
            <p:nvPr/>
          </p:nvSpPr>
          <p:spPr bwMode="auto">
            <a:xfrm>
              <a:off x="345" y="85"/>
              <a:ext cx="88" cy="89"/>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a:solidFill>
                  <a:schemeClr val="accent2"/>
                </a:solidFill>
              </a:endParaRPr>
            </a:p>
          </p:txBody>
        </p:sp>
        <p:sp>
          <p:nvSpPr>
            <p:cNvPr id="1037" name="Rectangle 10">
              <a:extLst>
                <a:ext uri="{FF2B5EF4-FFF2-40B4-BE49-F238E27FC236}">
                  <a16:creationId xmlns:a16="http://schemas.microsoft.com/office/drawing/2014/main" id="{1B569676-0138-43E4-B542-0723D0B6C333}"/>
                </a:ext>
              </a:extLst>
            </p:cNvPr>
            <p:cNvSpPr>
              <a:spLocks noChangeArrowheads="1"/>
            </p:cNvSpPr>
            <p:nvPr/>
          </p:nvSpPr>
          <p:spPr bwMode="auto">
            <a:xfrm>
              <a:off x="173" y="173"/>
              <a:ext cx="90" cy="87"/>
            </a:xfrm>
            <a:prstGeom prst="rect">
              <a:avLst/>
            </a:prstGeom>
            <a:solidFill>
              <a:schemeClr val="folHlink"/>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a:solidFill>
                  <a:schemeClr val="hlink"/>
                </a:solidFill>
              </a:endParaRPr>
            </a:p>
          </p:txBody>
        </p:sp>
        <p:sp>
          <p:nvSpPr>
            <p:cNvPr id="1038" name="Rectangle 11">
              <a:extLst>
                <a:ext uri="{FF2B5EF4-FFF2-40B4-BE49-F238E27FC236}">
                  <a16:creationId xmlns:a16="http://schemas.microsoft.com/office/drawing/2014/main" id="{41511773-59A8-4658-8931-91EE214798EC}"/>
                </a:ext>
              </a:extLst>
            </p:cNvPr>
            <p:cNvSpPr>
              <a:spLocks noChangeArrowheads="1"/>
            </p:cNvSpPr>
            <p:nvPr/>
          </p:nvSpPr>
          <p:spPr bwMode="auto">
            <a:xfrm>
              <a:off x="83" y="86"/>
              <a:ext cx="89" cy="87"/>
            </a:xfrm>
            <a:prstGeom prst="rect">
              <a:avLst/>
            </a:prstGeom>
            <a:solidFill>
              <a:schemeClr val="bg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2400">
                <a:latin typeface="Times New Roman" panose="02020603050405020304" pitchFamily="18" charset="0"/>
              </a:endParaRPr>
            </a:p>
          </p:txBody>
        </p:sp>
        <p:sp>
          <p:nvSpPr>
            <p:cNvPr id="1039" name="Rectangle 12">
              <a:extLst>
                <a:ext uri="{FF2B5EF4-FFF2-40B4-BE49-F238E27FC236}">
                  <a16:creationId xmlns:a16="http://schemas.microsoft.com/office/drawing/2014/main" id="{4C2B4BE2-03E2-4BD0-935F-591E18266B03}"/>
                </a:ext>
              </a:extLst>
            </p:cNvPr>
            <p:cNvSpPr>
              <a:spLocks noChangeArrowheads="1"/>
            </p:cNvSpPr>
            <p:nvPr/>
          </p:nvSpPr>
          <p:spPr bwMode="auto">
            <a:xfrm>
              <a:off x="258" y="171"/>
              <a:ext cx="87" cy="87"/>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a:solidFill>
                  <a:schemeClr val="accent2"/>
                </a:solidFill>
              </a:endParaRPr>
            </a:p>
          </p:txBody>
        </p:sp>
        <p:sp>
          <p:nvSpPr>
            <p:cNvPr id="1040" name="Rectangle 13">
              <a:extLst>
                <a:ext uri="{FF2B5EF4-FFF2-40B4-BE49-F238E27FC236}">
                  <a16:creationId xmlns:a16="http://schemas.microsoft.com/office/drawing/2014/main" id="{2E13EC35-DE89-4468-9E9E-AEDE4024DB3C}"/>
                </a:ext>
              </a:extLst>
            </p:cNvPr>
            <p:cNvSpPr>
              <a:spLocks noChangeArrowheads="1"/>
            </p:cNvSpPr>
            <p:nvPr/>
          </p:nvSpPr>
          <p:spPr bwMode="auto">
            <a:xfrm>
              <a:off x="173" y="258"/>
              <a:ext cx="90" cy="86"/>
            </a:xfrm>
            <a:prstGeom prst="rect">
              <a:avLst/>
            </a:prstGeom>
            <a:solidFill>
              <a:schemeClr val="accent2"/>
            </a:solidFill>
            <a:ln>
              <a:no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a:solidFill>
                  <a:schemeClr val="accent2"/>
                </a:solidFill>
              </a:endParaRPr>
            </a:p>
          </p:txBody>
        </p:sp>
      </p:grpSp>
      <p:sp>
        <p:nvSpPr>
          <p:cNvPr id="1029" name="Rectangle 14">
            <a:extLst>
              <a:ext uri="{FF2B5EF4-FFF2-40B4-BE49-F238E27FC236}">
                <a16:creationId xmlns:a16="http://schemas.microsoft.com/office/drawing/2014/main" id="{642F8CBC-CCC5-4D4C-8B52-15AEE21E84C6}"/>
              </a:ext>
            </a:extLst>
          </p:cNvPr>
          <p:cNvSpPr>
            <a:spLocks noGrp="1" noChangeArrowheads="1"/>
          </p:cNvSpPr>
          <p:nvPr>
            <p:ph type="title"/>
          </p:nvPr>
        </p:nvSpPr>
        <p:spPr bwMode="auto">
          <a:xfrm>
            <a:off x="495300" y="457200"/>
            <a:ext cx="8915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30" name="Rectangle 15">
            <a:extLst>
              <a:ext uri="{FF2B5EF4-FFF2-40B4-BE49-F238E27FC236}">
                <a16:creationId xmlns:a16="http://schemas.microsoft.com/office/drawing/2014/main" id="{76B7C24A-A455-4764-BCBB-BC033E1358CE}"/>
              </a:ext>
            </a:extLst>
          </p:cNvPr>
          <p:cNvSpPr>
            <a:spLocks noGrp="1" noChangeArrowheads="1"/>
          </p:cNvSpPr>
          <p:nvPr>
            <p:ph type="body" idx="1"/>
          </p:nvPr>
        </p:nvSpPr>
        <p:spPr bwMode="auto">
          <a:xfrm>
            <a:off x="495300" y="1981200"/>
            <a:ext cx="8915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9232" name="Rectangle 16">
            <a:extLst>
              <a:ext uri="{FF2B5EF4-FFF2-40B4-BE49-F238E27FC236}">
                <a16:creationId xmlns:a16="http://schemas.microsoft.com/office/drawing/2014/main" id="{D9120F79-C550-4404-B9E9-DCD1384042C0}"/>
              </a:ext>
            </a:extLst>
          </p:cNvPr>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r>
              <a:rPr lang="fr-FR"/>
              <a:t>2014/2015</a:t>
            </a:r>
          </a:p>
        </p:txBody>
      </p:sp>
    </p:spTree>
  </p:cSld>
  <p:clrMap bg1="lt1" tx1="dk1" bg2="lt2" tx2="dk2" accent1="accent1" accent2="accent2" accent3="accent3" accent4="accent4" accent5="accent5" accent6="accent6" hlink="hlink" folHlink="folHlink"/>
  <p:sldLayoutIdLst>
    <p:sldLayoutId id="2147484248"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hf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ibliotheques.cnam.fr/opac/article/deposer-une-these/pa-infos_doctorants"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facile.cines.fr/"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www.legifrance.gouv.fr/affichTexte.do?cidTexte=JORFTEXT000032587086"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legifrance.gouv.fr/jorf/id/JORFTEXT000046228965"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adum.fr/resea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dart-europe.org/basic-search.php"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mailto:theses@cnam.f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recherche.cnam.fr/etudes-doctorales-hdr/j-ai-choisi-le-cnam-pour-mon-doctorat-demarches-et-informations-805279.kjsp"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hyperlink" Target="https://recherche.cnam.fr/soutenances/theses-soutenances-456223.kjsp?RH=rech_eco"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theses@cnam.fr"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theses.f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dart-europe.eu/basic-search.php" TargetMode="External"/><Relationship Id="rId4" Type="http://schemas.openxmlformats.org/officeDocument/2006/relationships/hyperlink" Target="https://tel.archives-ouvertes.fr/"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legifrance.gouv.fr/codes/article_lc/LEGIARTI000019202898/2008-07-17"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cada.fr/administration/archives-publiques" TargetMode="External"/><Relationship Id="rId5" Type="http://schemas.openxmlformats.org/officeDocument/2006/relationships/hyperlink" Target="https://www.legifrance.gouv.fr/codes/article_lc/LEGIARTI000033218964/2017-07-01" TargetMode="External"/><Relationship Id="rId4" Type="http://schemas.openxmlformats.org/officeDocument/2006/relationships/hyperlink" Target="https://www.legifrance.gouv.fr/codes/article_lc/LEGIARTI000033265181/2017-07-01"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nil.fr/fr/lanonymisation-de-donnees-personnelles" TargetMode="External"/><Relationship Id="rId2" Type="http://schemas.openxmlformats.org/officeDocument/2006/relationships/hyperlink" Target="https://www.cnil.fr/fr/reglement-europeen-protection-donnees/chapitre1#Article4"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learningapps.org/watch?v=pdn4jw83a19"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herpa.ac.uk/romeo/index.php"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punktokomo.abes.fr/2018/07/11/utiliser-un-webservice-de-labes-sans-etre-developpeur-vers-linfini-et-au-dela/"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app.lib.uliege.be/compass-to-publish/"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doaj.or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creativecommons.org/licenses/?lang=fr-FR"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legifrance.gouv.fr/affichCodeArticle.do;jsessionid=E64261092DA276F185C631B13F23FF8A.tplgfr43s_2?idArticle=LEGIARTI000037388886&amp;cidTexte=LEGITEXT000006069414&amp;categorieLien=id&amp;dateText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assistance-numerique.cnam.fr/autres-outils-du-portail-enf/antiplagiat/"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coop-ist.cirad.fr/publier-et-diffuser" TargetMode="External"/><Relationship Id="rId4" Type="http://schemas.openxmlformats.org/officeDocument/2006/relationships/hyperlink" Target="https://v2.sherpa.ac.uk/romeo/"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NULL"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hyperlink" Target="https://bibliotheques.cnam.fr/opac/article/ateliers-de-formation/3-atelier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bibliotheques.cnam.fr/opac/article/formations-express/3-form_expres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bibliotheques.cnam.fr/opac/"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mailto:science.ouverte@cnam.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1BA97090-0617-40EF-A7D6-04D4090CF4D3}"/>
              </a:ext>
            </a:extLst>
          </p:cNvPr>
          <p:cNvSpPr>
            <a:spLocks noGrp="1" noChangeArrowheads="1"/>
          </p:cNvSpPr>
          <p:nvPr>
            <p:ph type="subTitle" idx="1"/>
          </p:nvPr>
        </p:nvSpPr>
        <p:spPr>
          <a:xfrm>
            <a:off x="5085735" y="6021288"/>
            <a:ext cx="4710032" cy="647700"/>
          </a:xfrm>
        </p:spPr>
        <p:txBody>
          <a:bodyPr/>
          <a:lstStyle/>
          <a:p>
            <a:pPr eaLnBrk="1" hangingPunct="1"/>
            <a:r>
              <a:rPr lang="fr-FR" altLang="fr-FR" sz="3000">
                <a:solidFill>
                  <a:srgbClr val="857761"/>
                </a:solidFill>
                <a:latin typeface="Maple Medium"/>
              </a:rPr>
              <a:t>Formations 2025 – 2026</a:t>
            </a:r>
          </a:p>
        </p:txBody>
      </p:sp>
      <p:pic>
        <p:nvPicPr>
          <p:cNvPr id="5123" name="Image 2">
            <a:extLst>
              <a:ext uri="{FF2B5EF4-FFF2-40B4-BE49-F238E27FC236}">
                <a16:creationId xmlns:a16="http://schemas.microsoft.com/office/drawing/2014/main" id="{8C301E70-771D-4EAD-BCC5-34CAF99385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4613" y="333375"/>
            <a:ext cx="18732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ZoneTexte 3">
            <a:extLst>
              <a:ext uri="{FF2B5EF4-FFF2-40B4-BE49-F238E27FC236}">
                <a16:creationId xmlns:a16="http://schemas.microsoft.com/office/drawing/2014/main" id="{9B44B02E-60D6-472A-97B7-C382F47FF6E4}"/>
              </a:ext>
            </a:extLst>
          </p:cNvPr>
          <p:cNvSpPr txBox="1">
            <a:spLocks noChangeArrowheads="1"/>
          </p:cNvSpPr>
          <p:nvPr/>
        </p:nvSpPr>
        <p:spPr bwMode="auto">
          <a:xfrm>
            <a:off x="3297238" y="458788"/>
            <a:ext cx="4356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fr-FR" altLang="fr-FR" sz="1400">
                <a:solidFill>
                  <a:srgbClr val="CFC8C0"/>
                </a:solidFill>
                <a:latin typeface="Maple Medium" pitchFamily="34" charset="0"/>
              </a:rPr>
              <a:t>Direction des bibliothèques et de la documentation</a:t>
            </a:r>
          </a:p>
        </p:txBody>
      </p:sp>
      <p:sp>
        <p:nvSpPr>
          <p:cNvPr id="5125" name="Rectangle 2">
            <a:extLst>
              <a:ext uri="{FF2B5EF4-FFF2-40B4-BE49-F238E27FC236}">
                <a16:creationId xmlns:a16="http://schemas.microsoft.com/office/drawing/2014/main" id="{795A13CA-46FC-4C5B-A704-2288EBA2E10A}"/>
              </a:ext>
            </a:extLst>
          </p:cNvPr>
          <p:cNvSpPr>
            <a:spLocks noGrp="1" noChangeArrowheads="1"/>
          </p:cNvSpPr>
          <p:nvPr>
            <p:ph type="ctrTitle"/>
          </p:nvPr>
        </p:nvSpPr>
        <p:spPr>
          <a:xfrm>
            <a:off x="2360613" y="2205038"/>
            <a:ext cx="7623175" cy="1993900"/>
          </a:xfrm>
        </p:spPr>
        <p:txBody>
          <a:bodyPr/>
          <a:lstStyle/>
          <a:p>
            <a:pPr algn="ctr" eaLnBrk="1" hangingPunct="1"/>
            <a:r>
              <a:rPr lang="fr-FR" sz="5400">
                <a:latin typeface="Arial Black" panose="020B0A04020102020204" pitchFamily="34" charset="0"/>
              </a:rPr>
              <a:t>R</a:t>
            </a:r>
            <a:r>
              <a:rPr lang="fr-FR" sz="5400" b="1">
                <a:latin typeface="Arial Black" panose="020B0A04020102020204" pitchFamily="34" charset="0"/>
              </a:rPr>
              <a:t>édiger, déposer, publier ma thèse</a:t>
            </a:r>
            <a:br>
              <a:rPr lang="fr-FR"/>
            </a:br>
            <a:endParaRPr lang="fr-FR" altLang="fr-FR" sz="4800">
              <a:latin typeface="Maple Medium" pitchFamily="34" charset="0"/>
            </a:endParaRPr>
          </a:p>
        </p:txBody>
      </p:sp>
      <p:pic>
        <p:nvPicPr>
          <p:cNvPr id="2" name="Image 1"/>
          <p:cNvPicPr>
            <a:picLocks noChangeAspect="1"/>
          </p:cNvPicPr>
          <p:nvPr/>
        </p:nvPicPr>
        <p:blipFill>
          <a:blip r:embed="rId4"/>
          <a:stretch>
            <a:fillRect/>
          </a:stretch>
        </p:blipFill>
        <p:spPr>
          <a:xfrm>
            <a:off x="4933335" y="3424084"/>
            <a:ext cx="39329" cy="9832"/>
          </a:xfrm>
          <a:prstGeom prst="rect">
            <a:avLst/>
          </a:prstGeom>
        </p:spPr>
      </p:pic>
      <p:pic>
        <p:nvPicPr>
          <p:cNvPr id="3" name="Image 2"/>
          <p:cNvPicPr>
            <a:picLocks noChangeAspect="1"/>
          </p:cNvPicPr>
          <p:nvPr/>
        </p:nvPicPr>
        <p:blipFill>
          <a:blip r:embed="rId4"/>
          <a:stretch>
            <a:fillRect/>
          </a:stretch>
        </p:blipFill>
        <p:spPr>
          <a:xfrm>
            <a:off x="5085735" y="3576484"/>
            <a:ext cx="39329" cy="9832"/>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1DC1326-2B06-4C38-BF46-41BF6C067B0A}"/>
              </a:ext>
            </a:extLst>
          </p:cNvPr>
          <p:cNvSpPr>
            <a:spLocks noGrp="1" noChangeArrowheads="1"/>
          </p:cNvSpPr>
          <p:nvPr>
            <p:ph type="title"/>
          </p:nvPr>
        </p:nvSpPr>
        <p:spPr>
          <a:xfrm>
            <a:off x="344488" y="106190"/>
            <a:ext cx="9282236" cy="667544"/>
          </a:xfrm>
        </p:spPr>
        <p:txBody>
          <a:bodyPr/>
          <a:lstStyle/>
          <a:p>
            <a:pPr algn="ctr" eaLnBrk="1" hangingPunct="1"/>
            <a:br>
              <a:rPr lang="fr-FR" altLang="fr-FR">
                <a:solidFill>
                  <a:srgbClr val="C00000"/>
                </a:solidFill>
                <a:latin typeface="Maple Medium"/>
              </a:rPr>
            </a:br>
            <a:r>
              <a:rPr lang="fr-FR" altLang="fr-FR">
                <a:solidFill>
                  <a:srgbClr val="C00000"/>
                </a:solidFill>
                <a:latin typeface="Maple Medium"/>
              </a:rPr>
              <a:t>Sommaire</a:t>
            </a:r>
            <a:br>
              <a:rPr lang="fr-FR" altLang="fr-FR">
                <a:solidFill>
                  <a:srgbClr val="C00000"/>
                </a:solidFill>
                <a:latin typeface="Maple Medium"/>
              </a:rPr>
            </a:br>
            <a:endParaRPr lang="fr-FR" altLang="fr-FR">
              <a:solidFill>
                <a:srgbClr val="C00000"/>
              </a:solidFill>
              <a:latin typeface="Maple Medium" pitchFamily="34" charset="0"/>
            </a:endParaRPr>
          </a:p>
        </p:txBody>
      </p:sp>
      <p:sp>
        <p:nvSpPr>
          <p:cNvPr id="7171" name="Rectangle 3">
            <a:extLst>
              <a:ext uri="{FF2B5EF4-FFF2-40B4-BE49-F238E27FC236}">
                <a16:creationId xmlns:a16="http://schemas.microsoft.com/office/drawing/2014/main" id="{1B2D0CA2-EF7E-4DED-8B9E-B2E365554FF5}"/>
              </a:ext>
            </a:extLst>
          </p:cNvPr>
          <p:cNvSpPr>
            <a:spLocks noGrp="1" noChangeArrowheads="1"/>
          </p:cNvSpPr>
          <p:nvPr>
            <p:ph idx="1"/>
          </p:nvPr>
        </p:nvSpPr>
        <p:spPr>
          <a:xfrm>
            <a:off x="312274" y="1277443"/>
            <a:ext cx="9282235" cy="4968552"/>
          </a:xfrm>
        </p:spPr>
        <p:txBody>
          <a:bodyPr/>
          <a:lstStyle/>
          <a:p>
            <a:pPr marL="457200" indent="-457200">
              <a:lnSpc>
                <a:spcPct val="90000"/>
              </a:lnSpc>
              <a:spcBef>
                <a:spcPts val="600"/>
              </a:spcBef>
              <a:buClr>
                <a:srgbClr val="AA9F96"/>
              </a:buClr>
            </a:pPr>
            <a:r>
              <a:rPr lang="fr-FR" sz="2800" b="1">
                <a:latin typeface="Maple Regular"/>
                <a:cs typeface="Arial"/>
              </a:rPr>
              <a:t>Rédiger sa thèse au CNAM</a:t>
            </a:r>
            <a:endParaRPr lang="en-US" sz="2800">
              <a:latin typeface="Maple Regular"/>
              <a:cs typeface="Arial"/>
            </a:endParaRPr>
          </a:p>
          <a:p>
            <a:pPr lvl="1">
              <a:lnSpc>
                <a:spcPct val="90000"/>
              </a:lnSpc>
              <a:spcBef>
                <a:spcPts val="600"/>
              </a:spcBef>
              <a:buClr>
                <a:srgbClr val="C1002A"/>
              </a:buClr>
              <a:buFont typeface="Courier New" panose="05000000000000000000" pitchFamily="2" charset="2"/>
              <a:buChar char="o"/>
            </a:pPr>
            <a:r>
              <a:rPr lang="fr-FR" sz="2400">
                <a:latin typeface="Maple Regular"/>
                <a:cs typeface="Arial"/>
              </a:rPr>
              <a:t>La feuille de style</a:t>
            </a:r>
            <a:endParaRPr lang="en-US" sz="2400">
              <a:latin typeface="Maple Regular"/>
              <a:cs typeface="Arial"/>
            </a:endParaRPr>
          </a:p>
          <a:p>
            <a:pPr lvl="1">
              <a:lnSpc>
                <a:spcPct val="90000"/>
              </a:lnSpc>
              <a:spcBef>
                <a:spcPts val="600"/>
              </a:spcBef>
              <a:buClr>
                <a:srgbClr val="C1002A"/>
              </a:buClr>
              <a:buFont typeface="Courier New" panose="05000000000000000000" pitchFamily="2" charset="2"/>
              <a:buChar char="o"/>
            </a:pPr>
            <a:r>
              <a:rPr lang="fr-FR" sz="2400">
                <a:latin typeface="Maple Regular"/>
                <a:cs typeface="Arial"/>
              </a:rPr>
              <a:t>Le Format PDF/A et le site FACILE</a:t>
            </a:r>
            <a:endParaRPr lang="en-US" sz="2400">
              <a:cs typeface="Arial"/>
            </a:endParaRPr>
          </a:p>
          <a:p>
            <a:pPr marL="457200" indent="-457200">
              <a:lnSpc>
                <a:spcPct val="90000"/>
              </a:lnSpc>
              <a:spcBef>
                <a:spcPts val="600"/>
              </a:spcBef>
              <a:buClr>
                <a:srgbClr val="C1002A"/>
              </a:buClr>
            </a:pPr>
            <a:r>
              <a:rPr lang="fr-FR" altLang="fr-FR" sz="2800" b="1">
                <a:latin typeface="Maple Regular"/>
              </a:rPr>
              <a:t>Signaler, déposer, diffuser sa thèse au CNAM</a:t>
            </a:r>
            <a:endParaRPr lang="en-US" sz="2800">
              <a:cs typeface="Arial"/>
            </a:endParaRPr>
          </a:p>
          <a:p>
            <a:pPr lvl="1" eaLnBrk="1" hangingPunct="1">
              <a:lnSpc>
                <a:spcPct val="90000"/>
              </a:lnSpc>
              <a:spcBef>
                <a:spcPts val="600"/>
              </a:spcBef>
              <a:buClr>
                <a:srgbClr val="C1002A"/>
              </a:buClr>
              <a:buFont typeface="Courier New" panose="05000000000000000000" pitchFamily="2" charset="2"/>
              <a:buChar char="o"/>
            </a:pPr>
            <a:r>
              <a:rPr lang="fr-FR" altLang="fr-FR" sz="2400">
                <a:latin typeface="Maple Regular"/>
              </a:rPr>
              <a:t>Comprendre le circuit de la thèse</a:t>
            </a:r>
          </a:p>
          <a:p>
            <a:pPr lvl="1">
              <a:lnSpc>
                <a:spcPct val="90000"/>
              </a:lnSpc>
              <a:spcBef>
                <a:spcPts val="600"/>
              </a:spcBef>
              <a:buClr>
                <a:srgbClr val="C1002A"/>
              </a:buClr>
              <a:buFont typeface="Courier New" panose="05000000000000000000" pitchFamily="2" charset="2"/>
              <a:buChar char="o"/>
            </a:pPr>
            <a:r>
              <a:rPr lang="fr-FR" altLang="fr-FR" sz="2400">
                <a:latin typeface="Maple Regular"/>
              </a:rPr>
              <a:t>Organiser son dépôt de thèse</a:t>
            </a:r>
          </a:p>
          <a:p>
            <a:pPr lvl="1">
              <a:lnSpc>
                <a:spcPct val="90000"/>
              </a:lnSpc>
              <a:spcBef>
                <a:spcPts val="600"/>
              </a:spcBef>
              <a:buClr>
                <a:srgbClr val="C1002A"/>
              </a:buClr>
              <a:buFont typeface="Courier New" panose="05000000000000000000" pitchFamily="2" charset="2"/>
              <a:buChar char="o"/>
            </a:pPr>
            <a:r>
              <a:rPr lang="fr-FR" altLang="fr-FR" sz="2400">
                <a:latin typeface="Maple Regular"/>
              </a:rPr>
              <a:t>Diffuser sa thèse</a:t>
            </a:r>
            <a:endParaRPr lang="fr-FR" sz="2400">
              <a:latin typeface="Arial"/>
              <a:cs typeface="Arial"/>
            </a:endParaRPr>
          </a:p>
          <a:p>
            <a:pPr eaLnBrk="1" hangingPunct="1">
              <a:spcBef>
                <a:spcPts val="600"/>
              </a:spcBef>
              <a:buClr>
                <a:srgbClr val="C1002A"/>
              </a:buClr>
            </a:pPr>
            <a:r>
              <a:rPr lang="fr-FR" altLang="fr-FR" sz="2800" b="1">
                <a:latin typeface="Maple Regular"/>
              </a:rPr>
              <a:t>Publier sa thèse au CNAM</a:t>
            </a:r>
          </a:p>
          <a:p>
            <a:pPr lvl="1">
              <a:spcBef>
                <a:spcPts val="600"/>
              </a:spcBef>
              <a:buClr>
                <a:srgbClr val="C1002A"/>
              </a:buClr>
              <a:buFont typeface="Courier New" panose="05000000000000000000" pitchFamily="2" charset="2"/>
              <a:buChar char="o"/>
            </a:pPr>
            <a:r>
              <a:rPr lang="fr-FR" sz="2400">
                <a:latin typeface="Maple Regular"/>
              </a:rPr>
              <a:t>Je publie : quels sont mes droits ?</a:t>
            </a:r>
          </a:p>
          <a:p>
            <a:pPr lvl="1">
              <a:spcBef>
                <a:spcPts val="600"/>
              </a:spcBef>
              <a:buClr>
                <a:srgbClr val="C1002A"/>
              </a:buClr>
              <a:buFont typeface="Courier New" panose="05000000000000000000" pitchFamily="2" charset="2"/>
              <a:buChar char="o"/>
            </a:pPr>
            <a:r>
              <a:rPr lang="fr-FR" sz="2400">
                <a:latin typeface="Maple Regular"/>
              </a:rPr>
              <a:t>Les licences Creative Commons</a:t>
            </a:r>
          </a:p>
          <a:p>
            <a:pPr lvl="1">
              <a:spcBef>
                <a:spcPts val="600"/>
              </a:spcBef>
              <a:buClr>
                <a:srgbClr val="C1002A"/>
              </a:buClr>
              <a:buFont typeface="Courier New" panose="05000000000000000000" pitchFamily="2" charset="2"/>
              <a:buChar char="o"/>
            </a:pPr>
            <a:r>
              <a:rPr lang="fr-FR" altLang="fr-FR" sz="2400">
                <a:latin typeface="Maple Regular"/>
              </a:rPr>
              <a:t>Eviter le plagiat</a:t>
            </a:r>
            <a:endParaRPr lang="fr-FR" altLang="fr-FR" sz="2400" b="1">
              <a:latin typeface="Maple Regular"/>
            </a:endParaRPr>
          </a:p>
          <a:p>
            <a:pPr marL="0" indent="0" eaLnBrk="1" hangingPunct="1">
              <a:spcBef>
                <a:spcPts val="600"/>
              </a:spcBef>
              <a:buClr>
                <a:srgbClr val="C1002A"/>
              </a:buClr>
              <a:buNone/>
            </a:pPr>
            <a:endParaRPr lang="fr-FR" altLang="fr-FR" sz="2800">
              <a:latin typeface="Maple Regular"/>
            </a:endParaRPr>
          </a:p>
          <a:p>
            <a:pPr marL="0" indent="0" algn="just" eaLnBrk="1" hangingPunct="1">
              <a:spcBef>
                <a:spcPts val="600"/>
              </a:spcBef>
              <a:buClr>
                <a:srgbClr val="C1002A"/>
              </a:buClr>
              <a:buNone/>
            </a:pPr>
            <a:endParaRPr lang="fr-FR" sz="2800">
              <a:latin typeface="Maple Regular"/>
            </a:endParaRPr>
          </a:p>
          <a:p>
            <a:pPr marL="0" indent="0" eaLnBrk="1" hangingPunct="1">
              <a:lnSpc>
                <a:spcPct val="90000"/>
              </a:lnSpc>
              <a:buClr>
                <a:srgbClr val="C1002A"/>
              </a:buClr>
              <a:buNone/>
            </a:pPr>
            <a:endParaRPr lang="fr-FR" altLang="fr-FR" sz="2800">
              <a:latin typeface="Maple Regular" pitchFamily="34" charset="0"/>
            </a:endParaRPr>
          </a:p>
          <a:p>
            <a:pPr marL="0" indent="0" eaLnBrk="1" hangingPunct="1">
              <a:lnSpc>
                <a:spcPct val="90000"/>
              </a:lnSpc>
              <a:buClr>
                <a:srgbClr val="C1002A"/>
              </a:buClr>
              <a:buNone/>
            </a:pPr>
            <a:endParaRPr lang="fr-FR" altLang="fr-FR" sz="2800">
              <a:latin typeface="Maple Regular" pitchFamily="34" charset="0"/>
            </a:endParaRPr>
          </a:p>
        </p:txBody>
      </p:sp>
      <p:sp>
        <p:nvSpPr>
          <p:cNvPr id="7172" name="Espace réservé du numéro de diapositive 6">
            <a:extLst>
              <a:ext uri="{FF2B5EF4-FFF2-40B4-BE49-F238E27FC236}">
                <a16:creationId xmlns:a16="http://schemas.microsoft.com/office/drawing/2014/main" id="{FC52C082-36EC-4B91-8854-6D74052A437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72097EE-5983-4566-8CC6-D0A1F0F828C7}" type="slidenum">
              <a:rPr lang="fr-FR" altLang="fr-FR" sz="1200">
                <a:latin typeface="Maple Regular" pitchFamily="34" charset="0"/>
              </a:rPr>
              <a:pPr>
                <a:spcBef>
                  <a:spcPct val="0"/>
                </a:spcBef>
                <a:buClrTx/>
                <a:buSzTx/>
                <a:buFontTx/>
                <a:buNone/>
              </a:pPr>
              <a:t>2</a:t>
            </a:fld>
            <a:endParaRPr lang="fr-FR" altLang="fr-FR" sz="1200">
              <a:latin typeface="Maple Regular" pitchFamily="34" charset="0"/>
            </a:endParaRPr>
          </a:p>
        </p:txBody>
      </p:sp>
    </p:spTree>
    <p:extLst>
      <p:ext uri="{BB962C8B-B14F-4D97-AF65-F5344CB8AC3E}">
        <p14:creationId xmlns:p14="http://schemas.microsoft.com/office/powerpoint/2010/main" val="49135055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3</a:t>
            </a:fld>
            <a:endParaRPr lang="fr-FR" altLang="fr-FR"/>
          </a:p>
        </p:txBody>
      </p:sp>
      <p:sp>
        <p:nvSpPr>
          <p:cNvPr id="4" name="Rectangle 3"/>
          <p:cNvSpPr/>
          <p:nvPr/>
        </p:nvSpPr>
        <p:spPr>
          <a:xfrm>
            <a:off x="488504" y="620688"/>
            <a:ext cx="9138220" cy="5016758"/>
          </a:xfrm>
          <a:prstGeom prst="rect">
            <a:avLst/>
          </a:prstGeom>
        </p:spPr>
        <p:txBody>
          <a:bodyPr wrap="square" lIns="91440" tIns="45720" rIns="91440" bIns="45720" anchor="t">
            <a:spAutoFit/>
          </a:bodyPr>
          <a:lstStyle/>
          <a:p>
            <a:pPr algn="just">
              <a:spcAft>
                <a:spcPts val="0"/>
              </a:spcAft>
            </a:pPr>
            <a:r>
              <a:rPr lang="fr-FR" sz="3200">
                <a:latin typeface="Maple Regular"/>
                <a:ea typeface="Times New Roman" panose="02020603050405020304" pitchFamily="18" charset="0"/>
              </a:rPr>
              <a:t>L’ensemble des informations que nous allons vous communiquer au cours de cette formation sont disponibles dans l’onglet </a:t>
            </a:r>
            <a:r>
              <a:rPr lang="fr-FR" sz="3200" b="1">
                <a:solidFill>
                  <a:srgbClr val="C00000"/>
                </a:solidFill>
                <a:latin typeface="Maple Regular"/>
                <a:ea typeface="Times New Roman" panose="02020603050405020304" pitchFamily="18" charset="0"/>
              </a:rPr>
              <a:t>Thèses et mémoires </a:t>
            </a:r>
            <a:r>
              <a:rPr lang="fr-FR" sz="3200">
                <a:latin typeface="Maple Regular"/>
                <a:ea typeface="Times New Roman" panose="02020603050405020304" pitchFamily="18" charset="0"/>
              </a:rPr>
              <a:t>sur le site des bibliothèques du CNAM. Vous y retrouverez : </a:t>
            </a:r>
          </a:p>
          <a:p>
            <a:pPr algn="just">
              <a:spcAft>
                <a:spcPts val="0"/>
              </a:spcAft>
            </a:pPr>
            <a:endParaRPr lang="fr-FR" sz="3200">
              <a:latin typeface="Maple Regular" panose="020B0503050000020003" pitchFamily="34"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fr-FR" sz="3200">
                <a:latin typeface="Maple Regular"/>
                <a:ea typeface="Times New Roman" panose="02020603050405020304" pitchFamily="18" charset="0"/>
              </a:rPr>
              <a:t>Le power point détaillé de cette formation</a:t>
            </a:r>
          </a:p>
          <a:p>
            <a:pPr marL="342900" indent="-342900" algn="just">
              <a:spcAft>
                <a:spcPts val="0"/>
              </a:spcAft>
              <a:buSzPts val="1000"/>
              <a:buFont typeface="Symbol" panose="05050102010706020507" pitchFamily="18" charset="2"/>
              <a:buChar char=""/>
              <a:tabLst>
                <a:tab pos="457200" algn="l"/>
              </a:tabLst>
            </a:pPr>
            <a:r>
              <a:rPr lang="fr-FR" sz="3200">
                <a:latin typeface="Maple Regular"/>
                <a:ea typeface="Times New Roman" panose="02020603050405020304" pitchFamily="18" charset="0"/>
              </a:rPr>
              <a:t>Une bibliographie sur la méthodologie de rédaction d’une thèse </a:t>
            </a:r>
          </a:p>
          <a:p>
            <a:pPr marL="342900" lvl="0" indent="-342900" algn="just">
              <a:spcAft>
                <a:spcPts val="0"/>
              </a:spcAft>
              <a:buSzPts val="1000"/>
              <a:buFont typeface="Symbol" panose="05050102010706020507" pitchFamily="18" charset="2"/>
              <a:buChar char=""/>
              <a:tabLst>
                <a:tab pos="457200" algn="l"/>
              </a:tabLst>
            </a:pPr>
            <a:r>
              <a:rPr lang="fr-FR" sz="3200">
                <a:latin typeface="Maple Regular"/>
                <a:ea typeface="Times New Roman" panose="02020603050405020304" pitchFamily="18" charset="0"/>
              </a:rPr>
              <a:t>Le guide des Études doctorales   </a:t>
            </a:r>
          </a:p>
          <a:p>
            <a:pPr marL="342900" lvl="0" indent="-342900" algn="just">
              <a:spcAft>
                <a:spcPts val="0"/>
              </a:spcAft>
              <a:buSzPts val="1000"/>
              <a:buFont typeface="Symbol" panose="05050102010706020507" pitchFamily="18" charset="2"/>
              <a:buChar char=""/>
              <a:tabLst>
                <a:tab pos="457200" algn="l"/>
              </a:tabLst>
            </a:pPr>
            <a:r>
              <a:rPr lang="fr-FR" sz="3200">
                <a:latin typeface="Maple Regular"/>
                <a:ea typeface="Times New Roman" panose="02020603050405020304" pitchFamily="18" charset="0"/>
              </a:rPr>
              <a:t>Les feuilles de style sous différents formats</a:t>
            </a:r>
            <a:endParaRPr lang="fr-FR" sz="3200">
              <a:effectLst/>
              <a:latin typeface="Maple Regular"/>
              <a:ea typeface="Times New Roman" panose="02020603050405020304" pitchFamily="18" charset="0"/>
            </a:endParaRPr>
          </a:p>
        </p:txBody>
      </p:sp>
    </p:spTree>
    <p:extLst>
      <p:ext uri="{BB962C8B-B14F-4D97-AF65-F5344CB8AC3E}">
        <p14:creationId xmlns:p14="http://schemas.microsoft.com/office/powerpoint/2010/main" val="673031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260648"/>
            <a:ext cx="8915400" cy="739552"/>
          </a:xfrm>
        </p:spPr>
        <p:txBody>
          <a:bodyPr/>
          <a:lstStyle/>
          <a:p>
            <a:pPr algn="ctr"/>
            <a:r>
              <a:rPr lang="fr-FR">
                <a:solidFill>
                  <a:srgbClr val="C00000"/>
                </a:solidFill>
                <a:latin typeface="Maple Medium" panose="020B0603060000020003" pitchFamily="34" charset="0"/>
              </a:rPr>
              <a:t>Qu’est-ce qu’une thèse ? </a:t>
            </a:r>
          </a:p>
        </p:txBody>
      </p:sp>
      <p:sp>
        <p:nvSpPr>
          <p:cNvPr id="3" name="Espace réservé du contenu 2"/>
          <p:cNvSpPr>
            <a:spLocks noGrp="1"/>
          </p:cNvSpPr>
          <p:nvPr>
            <p:ph idx="1"/>
          </p:nvPr>
        </p:nvSpPr>
        <p:spPr>
          <a:xfrm>
            <a:off x="495300" y="1196752"/>
            <a:ext cx="8915400" cy="5508848"/>
          </a:xfrm>
        </p:spPr>
        <p:txBody>
          <a:bodyPr/>
          <a:lstStyle/>
          <a:p>
            <a:pPr algn="just"/>
            <a:r>
              <a:rPr lang="fr-FR" sz="2400">
                <a:latin typeface="Maple Regular" panose="020B0503050000020003" pitchFamily="34" charset="0"/>
              </a:rPr>
              <a:t>Une thèse est une </a:t>
            </a:r>
            <a:r>
              <a:rPr lang="fr-FR" sz="2400" b="1">
                <a:latin typeface="Maple Regular" panose="020B0503050000020003" pitchFamily="34" charset="0"/>
              </a:rPr>
              <a:t>œuvre de l’esprit</a:t>
            </a:r>
            <a:r>
              <a:rPr lang="fr-FR" sz="2400">
                <a:latin typeface="Maple Regular" panose="020B0503050000020003" pitchFamily="34" charset="0"/>
              </a:rPr>
              <a:t>, régie par le Code de la propriété intellectuelle.</a:t>
            </a:r>
          </a:p>
          <a:p>
            <a:pPr algn="just"/>
            <a:endParaRPr lang="fr-FR" sz="2400">
              <a:latin typeface="Maple Regular" panose="020B0503050000020003" pitchFamily="34" charset="0"/>
            </a:endParaRPr>
          </a:p>
          <a:p>
            <a:pPr algn="just"/>
            <a:r>
              <a:rPr lang="fr-FR" sz="2400">
                <a:latin typeface="Maple Regular" panose="020B0503050000020003" pitchFamily="34" charset="0"/>
              </a:rPr>
              <a:t>Une thèse est un </a:t>
            </a:r>
            <a:r>
              <a:rPr lang="fr-FR" sz="2400" b="1">
                <a:latin typeface="Maple Regular" panose="020B0503050000020003" pitchFamily="34" charset="0"/>
              </a:rPr>
              <a:t>document administratif</a:t>
            </a:r>
            <a:r>
              <a:rPr lang="fr-FR" sz="2400">
                <a:latin typeface="Maple Regular" panose="020B0503050000020003" pitchFamily="34" charset="0"/>
              </a:rPr>
              <a:t>, régi par le Code des relations entre le public et l’administration.</a:t>
            </a:r>
          </a:p>
          <a:p>
            <a:pPr algn="just"/>
            <a:endParaRPr lang="fr-FR" sz="2400">
              <a:latin typeface="Maple Regular" panose="020B0503050000020003" pitchFamily="34" charset="0"/>
            </a:endParaRPr>
          </a:p>
          <a:p>
            <a:pPr algn="just"/>
            <a:r>
              <a:rPr lang="fr-FR" sz="2400">
                <a:latin typeface="Maple Regular" panose="020B0503050000020003" pitchFamily="34" charset="0"/>
              </a:rPr>
              <a:t>Une thèse est une </a:t>
            </a:r>
            <a:r>
              <a:rPr lang="fr-FR" sz="2400" b="1">
                <a:latin typeface="Maple Regular" panose="020B0503050000020003" pitchFamily="34" charset="0"/>
              </a:rPr>
              <a:t>archive publique</a:t>
            </a:r>
            <a:r>
              <a:rPr lang="fr-FR" sz="2400">
                <a:latin typeface="Maple Regular" panose="020B0503050000020003" pitchFamily="34" charset="0"/>
              </a:rPr>
              <a:t>, régie par le Code du patrimoine.</a:t>
            </a:r>
          </a:p>
          <a:p>
            <a:pPr marL="0" indent="0" algn="just">
              <a:buNone/>
            </a:pPr>
            <a:endParaRPr lang="fr-FR" sz="2400">
              <a:latin typeface="Maple Regular" panose="020B0503050000020003" pitchFamily="34" charset="0"/>
            </a:endParaRPr>
          </a:p>
          <a:p>
            <a:pPr algn="just"/>
            <a:r>
              <a:rPr lang="fr-FR" sz="2400">
                <a:latin typeface="Maple Regular" panose="020B0503050000020003" pitchFamily="34" charset="0"/>
              </a:rPr>
              <a:t>Aujourd’hui, la thèse devient </a:t>
            </a:r>
            <a:r>
              <a:rPr lang="fr-FR" sz="2400" b="1">
                <a:latin typeface="Maple Regular" panose="020B0503050000020003" pitchFamily="34" charset="0"/>
              </a:rPr>
              <a:t>donnée de la recherche </a:t>
            </a:r>
            <a:r>
              <a:rPr lang="fr-FR" sz="2400">
                <a:latin typeface="Maple Regular" panose="020B0503050000020003" pitchFamily="34" charset="0"/>
              </a:rPr>
              <a:t>=&gt; les corpus de thèse sont étudiés en tant qu’objet historique, sociologique, scientifique, etc.</a:t>
            </a:r>
          </a:p>
          <a:p>
            <a:pPr marL="0" indent="0">
              <a:buNone/>
            </a:pPr>
            <a:endParaRPr lang="fr-FR" sz="1400">
              <a:latin typeface="Maple Regular" panose="020B0503050000020003" pitchFamily="34" charset="0"/>
            </a:endParaRPr>
          </a:p>
          <a:p>
            <a:pPr marL="0" indent="0">
              <a:buNone/>
            </a:pPr>
            <a:r>
              <a:rPr lang="fr-FR" sz="1400" b="1">
                <a:latin typeface="Maple Regular" panose="020B0503050000020003" pitchFamily="34" charset="0"/>
              </a:rPr>
              <a:t>        </a:t>
            </a:r>
            <a:r>
              <a:rPr lang="fr-FR" sz="1200" b="1">
                <a:latin typeface="Maple Regular" panose="020B0503050000020003" pitchFamily="34" charset="0"/>
              </a:rPr>
              <a:t>Source : Maïté Roux. ABES. Archiver, signaler, diffuser les thèses de doctorat françaises : une mission                         	   nationale. Séminaire MMSH : La thèse, entre littérature grise et données de la recherche. </a:t>
            </a:r>
            <a:r>
              <a:rPr lang="en-US" sz="1200" b="1">
                <a:latin typeface="Maple Regular" panose="020B0503050000020003" pitchFamily="34" charset="0"/>
              </a:rPr>
              <a:t>03/12/2020</a:t>
            </a:r>
            <a:endParaRPr lang="fr-FR" sz="1200" b="1">
              <a:latin typeface="Maple Regular" panose="020B0503050000020003" pitchFamily="34" charset="0"/>
            </a:endParaRPr>
          </a:p>
          <a:p>
            <a:pPr marL="0" indent="0">
              <a:buNone/>
            </a:pPr>
            <a:endParaRPr lang="fr-FR" sz="1200" b="1">
              <a:latin typeface="Maple Regular" panose="020B0503050000020003" pitchFamily="34" charset="0"/>
            </a:endParaRPr>
          </a:p>
          <a:p>
            <a:pPr marL="0" indent="0">
              <a:buNone/>
            </a:pPr>
            <a:endParaRPr lang="fr-FR" sz="1400"/>
          </a:p>
        </p:txBody>
      </p:sp>
      <p:sp>
        <p:nvSpPr>
          <p:cNvPr id="4" name="Espace réservé du numéro de diapositive 3"/>
          <p:cNvSpPr>
            <a:spLocks noGrp="1"/>
          </p:cNvSpPr>
          <p:nvPr>
            <p:ph type="sldNum" sz="quarter" idx="11"/>
          </p:nvPr>
        </p:nvSpPr>
        <p:spPr/>
        <p:txBody>
          <a:bodyPr/>
          <a:lstStyle/>
          <a:p>
            <a:fld id="{03E53D28-B31F-4E2D-B448-C2E83C3B353D}" type="slidenum">
              <a:rPr lang="fr-FR" altLang="fr-FR" smtClean="0"/>
              <a:pPr/>
              <a:t>4</a:t>
            </a:fld>
            <a:endParaRPr lang="fr-FR" altLang="fr-FR"/>
          </a:p>
        </p:txBody>
      </p:sp>
    </p:spTree>
    <p:extLst>
      <p:ext uri="{BB962C8B-B14F-4D97-AF65-F5344CB8AC3E}">
        <p14:creationId xmlns:p14="http://schemas.microsoft.com/office/powerpoint/2010/main" val="542973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472" y="457200"/>
            <a:ext cx="9505056" cy="595536"/>
          </a:xfrm>
        </p:spPr>
        <p:txBody>
          <a:bodyPr/>
          <a:lstStyle/>
          <a:p>
            <a:pPr algn="ctr"/>
            <a:br>
              <a:rPr lang="fr-FR" b="1">
                <a:latin typeface="Maple Medium" panose="020B0603060000020003" pitchFamily="34" charset="0"/>
              </a:rPr>
            </a:br>
            <a:r>
              <a:rPr lang="fr-FR" b="1">
                <a:solidFill>
                  <a:srgbClr val="C00000"/>
                </a:solidFill>
                <a:latin typeface="Maple Medium"/>
              </a:rPr>
              <a:t>I- Rédiger sa thèse</a:t>
            </a:r>
            <a:br>
              <a:rPr lang="fr-FR" b="1">
                <a:latin typeface="Maple Medium" panose="020B0603060000020003" pitchFamily="34" charset="0"/>
              </a:rPr>
            </a:br>
            <a:endParaRPr lang="fr-FR" b="1">
              <a:solidFill>
                <a:srgbClr val="C00000"/>
              </a:solidFill>
              <a:latin typeface="Maple Medium" panose="020B0603060000020003" pitchFamily="34" charset="0"/>
            </a:endParaRP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latin typeface="Maple Regular" panose="020B0503050000020003" pitchFamily="34" charset="0"/>
              </a:rPr>
              <a:pPr/>
              <a:t>5</a:t>
            </a:fld>
            <a:endParaRPr lang="fr-FR" altLang="fr-FR">
              <a:latin typeface="Maple Regular" panose="020B0503050000020003" pitchFamily="34" charset="0"/>
            </a:endParaRPr>
          </a:p>
        </p:txBody>
      </p:sp>
      <p:sp>
        <p:nvSpPr>
          <p:cNvPr id="4" name="Rectangle 3"/>
          <p:cNvSpPr/>
          <p:nvPr/>
        </p:nvSpPr>
        <p:spPr>
          <a:xfrm>
            <a:off x="272480" y="1534954"/>
            <a:ext cx="9361040" cy="5170646"/>
          </a:xfrm>
          <a:prstGeom prst="rect">
            <a:avLst/>
          </a:prstGeom>
          <a:ln w="28575">
            <a:solidFill>
              <a:schemeClr val="tx1"/>
            </a:solidFill>
          </a:ln>
        </p:spPr>
        <p:txBody>
          <a:bodyPr wrap="square" lIns="91440" tIns="45720" rIns="91440" bIns="45720" anchor="t">
            <a:spAutoFit/>
          </a:bodyPr>
          <a:lstStyle/>
          <a:p>
            <a:pPr algn="ctr"/>
            <a:r>
              <a:rPr lang="fr-FR" sz="3200" b="1">
                <a:solidFill>
                  <a:srgbClr val="000000"/>
                </a:solidFill>
                <a:latin typeface="Maple Regular"/>
              </a:rPr>
              <a:t>Suivre la feuille de style établie par la Bibliothèque du CNAM est </a:t>
            </a:r>
            <a:r>
              <a:rPr lang="fr-FR" sz="3200" b="1">
                <a:solidFill>
                  <a:srgbClr val="C00000"/>
                </a:solidFill>
                <a:latin typeface="Maple Regular"/>
              </a:rPr>
              <a:t>OBLIGATOIRE. </a:t>
            </a:r>
            <a:endParaRPr lang="fr-FR" sz="3200" b="1">
              <a:solidFill>
                <a:srgbClr val="C00000"/>
              </a:solidFill>
              <a:latin typeface="Maple Regular" panose="020B0503050000020003" pitchFamily="34" charset="0"/>
            </a:endParaRPr>
          </a:p>
          <a:p>
            <a:pPr algn="ctr"/>
            <a:r>
              <a:rPr lang="fr-FR" sz="3200" b="1">
                <a:solidFill>
                  <a:srgbClr val="000000"/>
                </a:solidFill>
                <a:latin typeface="Maple Regular"/>
              </a:rPr>
              <a:t>Pour connaître cette feuille de style, il faut vous rendre à cette adresse : </a:t>
            </a:r>
            <a:endParaRPr lang="fr-FR" sz="3200" b="1">
              <a:solidFill>
                <a:srgbClr val="000000"/>
              </a:solidFill>
              <a:latin typeface="Maple Regular" panose="020B0503050000020003" pitchFamily="34" charset="0"/>
            </a:endParaRPr>
          </a:p>
          <a:p>
            <a:pPr algn="ctr"/>
            <a:r>
              <a:rPr lang="fr-FR" sz="3200">
                <a:latin typeface="Maple Regular"/>
                <a:hlinkClick r:id="rId3"/>
              </a:rPr>
              <a:t>https://bibliotheques.cnam.fr/opac/article/deposer-une-these/pa-infos_doctorants</a:t>
            </a:r>
            <a:endParaRPr lang="fr-FR" sz="3200">
              <a:latin typeface="Maple Regular"/>
            </a:endParaRPr>
          </a:p>
          <a:p>
            <a:pPr algn="ctr"/>
            <a:endParaRPr lang="fr-FR">
              <a:latin typeface="Maple Regular" panose="020B0503050000020003" pitchFamily="34" charset="0"/>
            </a:endParaRPr>
          </a:p>
          <a:p>
            <a:pPr algn="ctr"/>
            <a:r>
              <a:rPr lang="fr-FR" sz="3200" b="1">
                <a:latin typeface="Maple Regular"/>
              </a:rPr>
              <a:t>TOUS LES ELEMENTS SONT PREETABLIS DANS LA FEUILLE DE STYLE : A REMPLIR AVEC LE CONTENU DE VOTRE THESE (Et effacer les données </a:t>
            </a:r>
            <a:r>
              <a:rPr lang="fr-FR" sz="3200" b="1">
                <a:highlight>
                  <a:srgbClr val="C0C0C0"/>
                </a:highlight>
                <a:latin typeface="Maple Regular"/>
              </a:rPr>
              <a:t>en gris</a:t>
            </a:r>
            <a:r>
              <a:rPr lang="fr-FR" sz="3200" b="1">
                <a:latin typeface="Maple Regular"/>
              </a:rPr>
              <a:t>)</a:t>
            </a:r>
            <a:endParaRPr lang="fr-FR" sz="3200">
              <a:latin typeface="Maple Regular" panose="020B0503050000020003" pitchFamily="34" charset="0"/>
            </a:endParaRPr>
          </a:p>
          <a:p>
            <a:pPr algn="ctr"/>
            <a:endParaRPr lang="fr-FR" sz="2400">
              <a:latin typeface="Maple Regular" panose="020B0503050000020003" pitchFamily="34" charset="0"/>
            </a:endParaRPr>
          </a:p>
        </p:txBody>
      </p:sp>
    </p:spTree>
    <p:extLst>
      <p:ext uri="{BB962C8B-B14F-4D97-AF65-F5344CB8AC3E}">
        <p14:creationId xmlns:p14="http://schemas.microsoft.com/office/powerpoint/2010/main" val="3631653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u numéro de diapositive 1">
            <a:extLst>
              <a:ext uri="{FF2B5EF4-FFF2-40B4-BE49-F238E27FC236}">
                <a16:creationId xmlns:a16="http://schemas.microsoft.com/office/drawing/2014/main" id="{EA6B9F88-D0DE-4CF9-9313-C1101F389B02}"/>
              </a:ext>
            </a:extLst>
          </p:cNvPr>
          <p:cNvSpPr>
            <a:spLocks noGrp="1"/>
          </p:cNvSpPr>
          <p:nvPr>
            <p:ph type="sldNum" sz="quarter" idx="11"/>
          </p:nvPr>
        </p:nvSpPr>
        <p:spPr>
          <a:xfrm>
            <a:off x="9410699" y="6323502"/>
            <a:ext cx="349803"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62E711D-6239-44C5-8EB4-E982F10C141A}" type="slidenum">
              <a:rPr lang="fr-FR" altLang="fr-FR" sz="1200">
                <a:latin typeface="Maple Regular" pitchFamily="34" charset="0"/>
              </a:rPr>
              <a:pPr>
                <a:spcBef>
                  <a:spcPct val="0"/>
                </a:spcBef>
                <a:buClrTx/>
                <a:buSzTx/>
                <a:buFontTx/>
                <a:buNone/>
              </a:pPr>
              <a:t>6</a:t>
            </a:fld>
            <a:endParaRPr lang="fr-FR" altLang="fr-FR" sz="1200">
              <a:latin typeface="Maple Regular" pitchFamily="34" charset="0"/>
            </a:endParaRPr>
          </a:p>
        </p:txBody>
      </p:sp>
      <p:pic>
        <p:nvPicPr>
          <p:cNvPr id="2" name="Picture 1">
            <a:extLst>
              <a:ext uri="{FF2B5EF4-FFF2-40B4-BE49-F238E27FC236}">
                <a16:creationId xmlns:a16="http://schemas.microsoft.com/office/drawing/2014/main" id="{1850FC12-0EF4-8C00-968F-582CEC170561}"/>
              </a:ext>
            </a:extLst>
          </p:cNvPr>
          <p:cNvPicPr>
            <a:picLocks noChangeAspect="1"/>
          </p:cNvPicPr>
          <p:nvPr/>
        </p:nvPicPr>
        <p:blipFill>
          <a:blip r:embed="rId3"/>
          <a:stretch>
            <a:fillRect/>
          </a:stretch>
        </p:blipFill>
        <p:spPr>
          <a:xfrm>
            <a:off x="2478909" y="540914"/>
            <a:ext cx="4441340" cy="5785833"/>
          </a:xfrm>
          <a:prstGeom prst="rect">
            <a:avLst/>
          </a:prstGeom>
        </p:spPr>
      </p:pic>
    </p:spTree>
    <p:extLst>
      <p:ext uri="{BB962C8B-B14F-4D97-AF65-F5344CB8AC3E}">
        <p14:creationId xmlns:p14="http://schemas.microsoft.com/office/powerpoint/2010/main" val="2784024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226FBDC3-4B18-45D7-A365-83D2A4534530}" type="slidenum">
              <a:rPr lang="fr-FR" altLang="fr-FR" smtClean="0"/>
              <a:pPr/>
              <a:t>7</a:t>
            </a:fld>
            <a:endParaRPr lang="fr-FR" altLang="fr-FR"/>
          </a:p>
        </p:txBody>
      </p:sp>
      <p:sp>
        <p:nvSpPr>
          <p:cNvPr id="5" name="Rectangle 2">
            <a:extLst>
              <a:ext uri="{FF2B5EF4-FFF2-40B4-BE49-F238E27FC236}">
                <a16:creationId xmlns:a16="http://schemas.microsoft.com/office/drawing/2014/main" id="{2129A7C2-0E20-4DC1-9C90-D4A228DC5CC8}"/>
              </a:ext>
            </a:extLst>
          </p:cNvPr>
          <p:cNvSpPr txBox="1">
            <a:spLocks noChangeArrowheads="1"/>
          </p:cNvSpPr>
          <p:nvPr/>
        </p:nvSpPr>
        <p:spPr>
          <a:xfrm>
            <a:off x="776536" y="404664"/>
            <a:ext cx="8856984" cy="598679"/>
          </a:xfrm>
          <a:prstGeom prst="rect">
            <a:avLst/>
          </a:prstGeom>
        </p:spPr>
        <p:txBody>
          <a:bodyPr lIns="91440" tIns="45720" rIns="91440" bIns="45720" anchor="t"/>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a:lstStyle>
          <a:p>
            <a:pPr algn="ctr" eaLnBrk="1" hangingPunct="1">
              <a:defRPr/>
            </a:pPr>
            <a:r>
              <a:rPr lang="fr-FR" altLang="fr-FR" sz="3600" b="1" kern="0">
                <a:solidFill>
                  <a:srgbClr val="C1002A"/>
                </a:solidFill>
                <a:latin typeface="Maple Medium"/>
              </a:rPr>
              <a:t>EXERCICE 1 : </a:t>
            </a:r>
            <a:r>
              <a:rPr lang="fr-FR" altLang="fr-FR" sz="3600" b="1">
                <a:solidFill>
                  <a:srgbClr val="C00000"/>
                </a:solidFill>
                <a:latin typeface="Maple Medium"/>
              </a:rPr>
              <a:t>LA FEUILLE DE STYLE</a:t>
            </a:r>
            <a:endParaRPr lang="fr-FR" altLang="fr-FR" sz="3600" kern="0">
              <a:solidFill>
                <a:srgbClr val="C00000"/>
              </a:solidFill>
              <a:latin typeface="Maple Medium"/>
            </a:endParaRPr>
          </a:p>
        </p:txBody>
      </p:sp>
      <p:sp>
        <p:nvSpPr>
          <p:cNvPr id="6" name="Rectangle 5"/>
          <p:cNvSpPr/>
          <p:nvPr/>
        </p:nvSpPr>
        <p:spPr>
          <a:xfrm>
            <a:off x="776536" y="1883879"/>
            <a:ext cx="7416824" cy="369332"/>
          </a:xfrm>
          <a:prstGeom prst="rect">
            <a:avLst/>
          </a:prstGeom>
        </p:spPr>
        <p:txBody>
          <a:bodyPr wrap="square">
            <a:spAutoFit/>
          </a:bodyPr>
          <a:lstStyle/>
          <a:p>
            <a:pPr>
              <a:spcAft>
                <a:spcPts val="0"/>
              </a:spcAft>
            </a:pPr>
            <a:endParaRPr lang="fr-FR" sz="1800">
              <a:effectLst/>
              <a:latin typeface="Times New Roman" panose="02020603050405020304" pitchFamily="18" charset="0"/>
              <a:ea typeface="Calibri" panose="020F0502020204030204" pitchFamily="34" charset="0"/>
            </a:endParaRPr>
          </a:p>
        </p:txBody>
      </p:sp>
      <p:sp>
        <p:nvSpPr>
          <p:cNvPr id="9" name="Rectangle 8"/>
          <p:cNvSpPr/>
          <p:nvPr/>
        </p:nvSpPr>
        <p:spPr>
          <a:xfrm>
            <a:off x="344488" y="1347046"/>
            <a:ext cx="9289032" cy="3416833"/>
          </a:xfrm>
          <a:prstGeom prst="rect">
            <a:avLst/>
          </a:prstGeom>
        </p:spPr>
        <p:txBody>
          <a:bodyPr wrap="square" lIns="91440" tIns="45720" rIns="91440" bIns="45720" anchor="t">
            <a:spAutoFit/>
          </a:bodyPr>
          <a:lstStyle/>
          <a:p>
            <a:pPr marL="457200" algn="just">
              <a:lnSpc>
                <a:spcPct val="150000"/>
              </a:lnSpc>
              <a:spcAft>
                <a:spcPts val="0"/>
              </a:spcAft>
            </a:pPr>
            <a:r>
              <a:rPr lang="fr-FR" sz="1600">
                <a:latin typeface="+mn-lt"/>
                <a:cs typeface="Times New Roman"/>
              </a:rPr>
              <a:t>Télécharger</a:t>
            </a:r>
            <a:r>
              <a:rPr lang="fr-FR" sz="1600">
                <a:latin typeface="+mn-lt"/>
                <a:ea typeface="Calibri"/>
                <a:cs typeface="Times New Roman"/>
              </a:rPr>
              <a:t> la feuille de style Word 2016 à partir de la rubrique “Infos doctorants” sur le site des bibliothèques du CNAM. </a:t>
            </a:r>
            <a:endParaRPr lang="fr-FR" sz="1600">
              <a:ea typeface="Calibri"/>
              <a:cs typeface="Arial" panose="020B0604020202020204" pitchFamily="34" charset="0"/>
            </a:endParaRPr>
          </a:p>
          <a:p>
            <a:pPr marL="457200" algn="just">
              <a:lnSpc>
                <a:spcPct val="150000"/>
              </a:lnSpc>
              <a:spcAft>
                <a:spcPts val="0"/>
              </a:spcAft>
            </a:pPr>
            <a:endParaRPr lang="fr-FR" sz="1400">
              <a:latin typeface="+mn-lt"/>
              <a:ea typeface="Calibri" panose="020F0502020204030204" pitchFamily="34" charset="0"/>
              <a:cs typeface="Times New Roman" panose="02020603050405020304" pitchFamily="18" charset="0"/>
            </a:endParaRPr>
          </a:p>
          <a:p>
            <a:pPr marL="228600" algn="just">
              <a:lnSpc>
                <a:spcPct val="150000"/>
              </a:lnSpc>
              <a:spcAft>
                <a:spcPts val="0"/>
              </a:spcAft>
            </a:pPr>
            <a:r>
              <a:rPr lang="fr-FR" sz="1600">
                <a:latin typeface="+mn-lt"/>
                <a:ea typeface="Calibri"/>
                <a:cs typeface="Times New Roman"/>
              </a:rPr>
              <a:t>A - Compléter la page de titre avec vos informations personnelles (voir votre profil ADUM) en tenant compte des consignes de rédaction données</a:t>
            </a:r>
          </a:p>
          <a:p>
            <a:pPr marL="228600" algn="just">
              <a:lnSpc>
                <a:spcPct val="150000"/>
              </a:lnSpc>
              <a:spcAft>
                <a:spcPts val="0"/>
              </a:spcAft>
            </a:pPr>
            <a:r>
              <a:rPr lang="fr-FR" sz="1600">
                <a:latin typeface="+mn-lt"/>
                <a:ea typeface="Calibri"/>
                <a:cs typeface="Times New Roman"/>
              </a:rPr>
              <a:t>B - Convertir votre fichier en format PDF/A</a:t>
            </a:r>
          </a:p>
          <a:p>
            <a:pPr marL="228600" algn="just">
              <a:lnSpc>
                <a:spcPct val="150000"/>
              </a:lnSpc>
              <a:spcAft>
                <a:spcPts val="0"/>
              </a:spcAft>
            </a:pPr>
            <a:r>
              <a:rPr lang="fr-FR" sz="1600">
                <a:latin typeface="+mn-lt"/>
                <a:ea typeface="Calibri"/>
                <a:cs typeface="Times New Roman"/>
              </a:rPr>
              <a:t>C - A l’aide de la feuille de style que vous avez téléchargée et complétée, vérifier qu’elle est au bon format sur le site FACILE du CINES (Centre informatique national de l’Enseignement supérieur) : </a:t>
            </a:r>
            <a:r>
              <a:rPr lang="fr-FR" sz="1600" u="sng">
                <a:solidFill>
                  <a:srgbClr val="0563C1"/>
                </a:solidFill>
                <a:latin typeface="+mn-lt"/>
                <a:ea typeface="Calibri"/>
                <a:cs typeface="Times New Roman"/>
                <a:hlinkClick r:id="rId3"/>
              </a:rPr>
              <a:t>https://facile.cines.fr/</a:t>
            </a:r>
            <a:r>
              <a:rPr lang="fr-FR" sz="1600" u="sng">
                <a:solidFill>
                  <a:srgbClr val="0563C1"/>
                </a:solidFill>
                <a:latin typeface="+mn-lt"/>
                <a:ea typeface="Calibri"/>
                <a:cs typeface="Times New Roman"/>
              </a:rPr>
              <a:t>    </a:t>
            </a:r>
            <a:endParaRPr lang="fr-FR" sz="1600">
              <a:effectLst/>
              <a:latin typeface="+mn-lt"/>
              <a:ea typeface="Calibri" panose="020F0502020204030204" pitchFamily="34" charset="0"/>
              <a:cs typeface="Times New Roman" panose="02020603050405020304" pitchFamily="18" charset="0"/>
            </a:endParaRPr>
          </a:p>
        </p:txBody>
      </p:sp>
      <p:pic>
        <p:nvPicPr>
          <p:cNvPr id="7" name="Image 6"/>
          <p:cNvPicPr>
            <a:picLocks noChangeAspect="1"/>
          </p:cNvPicPr>
          <p:nvPr/>
        </p:nvPicPr>
        <p:blipFill>
          <a:blip r:embed="rId4"/>
          <a:stretch>
            <a:fillRect/>
          </a:stretch>
        </p:blipFill>
        <p:spPr>
          <a:xfrm>
            <a:off x="3224808" y="5949280"/>
            <a:ext cx="5616624" cy="648072"/>
          </a:xfrm>
          <a:prstGeom prst="rect">
            <a:avLst/>
          </a:prstGeom>
        </p:spPr>
      </p:pic>
    </p:spTree>
    <p:extLst>
      <p:ext uri="{BB962C8B-B14F-4D97-AF65-F5344CB8AC3E}">
        <p14:creationId xmlns:p14="http://schemas.microsoft.com/office/powerpoint/2010/main" val="3740850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6353" y="639147"/>
            <a:ext cx="9505056" cy="595536"/>
          </a:xfrm>
        </p:spPr>
        <p:txBody>
          <a:bodyPr/>
          <a:lstStyle/>
          <a:p>
            <a:pPr algn="ctr"/>
            <a:r>
              <a:rPr lang="fr-FR">
                <a:solidFill>
                  <a:srgbClr val="C00000"/>
                </a:solidFill>
                <a:latin typeface="Maple Medium"/>
              </a:rPr>
              <a:t>II – </a:t>
            </a:r>
            <a:r>
              <a:rPr lang="fr-FR" b="1">
                <a:solidFill>
                  <a:srgbClr val="C00000"/>
                </a:solidFill>
                <a:ea typeface="+mj-lt"/>
                <a:cs typeface="+mj-lt"/>
              </a:rPr>
              <a:t> Signaler, déposer, diffuser sa thèse au CNAM</a:t>
            </a:r>
            <a:endParaRPr lang="fr-FR">
              <a:solidFill>
                <a:srgbClr val="C00000"/>
              </a:solidFill>
              <a:ea typeface="+mj-lt"/>
              <a:cs typeface="+mj-lt"/>
            </a:endParaRP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8</a:t>
            </a:fld>
            <a:endParaRPr lang="fr-FR" altLang="fr-FR"/>
          </a:p>
        </p:txBody>
      </p:sp>
      <p:sp>
        <p:nvSpPr>
          <p:cNvPr id="5" name="Rectangle 4"/>
          <p:cNvSpPr/>
          <p:nvPr/>
        </p:nvSpPr>
        <p:spPr>
          <a:xfrm>
            <a:off x="920552" y="1916832"/>
            <a:ext cx="8064896" cy="4391972"/>
          </a:xfrm>
          <a:prstGeom prst="rect">
            <a:avLst/>
          </a:prstGeom>
          <a:ln w="28575">
            <a:solidFill>
              <a:schemeClr val="tx1"/>
            </a:solidFill>
          </a:ln>
        </p:spPr>
        <p:txBody>
          <a:bodyPr wrap="square" lIns="91440" tIns="45720" rIns="91440" bIns="45720" anchor="t">
            <a:spAutoFit/>
          </a:bodyPr>
          <a:lstStyle/>
          <a:p>
            <a:pPr lvl="0" algn="ctr"/>
            <a:endParaRPr lang="fr-FR" sz="3200" b="1">
              <a:latin typeface="Maple Regular" panose="020B0503050000020003" pitchFamily="34" charset="0"/>
            </a:endParaRPr>
          </a:p>
          <a:p>
            <a:pPr algn="ctr"/>
            <a:r>
              <a:rPr lang="fr-FR" sz="3200" b="1">
                <a:latin typeface="Maple Regular"/>
              </a:rPr>
              <a:t>En France, l’</a:t>
            </a:r>
            <a:r>
              <a:rPr lang="fr-FR" sz="3200" b="1">
                <a:latin typeface="Maple Regular"/>
                <a:hlinkClick r:id="rId3"/>
              </a:rPr>
              <a:t>Arrêté du 25 mai 2016</a:t>
            </a:r>
            <a:r>
              <a:rPr lang="fr-FR" sz="3200" b="1">
                <a:latin typeface="Maple Regular"/>
              </a:rPr>
              <a:t> </a:t>
            </a:r>
            <a:r>
              <a:rPr lang="fr-FR" altLang="fr-FR" sz="3200" b="1" i="1">
                <a:latin typeface="Maple Regular"/>
              </a:rPr>
              <a:t>fixe le cadre national de la formation et les modalités conduisant à la délivrance du diplôme national de doctorat</a:t>
            </a:r>
            <a:r>
              <a:rPr lang="fr-FR" altLang="fr-FR" sz="3200" b="1">
                <a:latin typeface="Maple Regular"/>
              </a:rPr>
              <a:t>, mais surtout les conditions de dépôt, signalement, diffusion et conservation des thèses. Il a été mis à jour par l'</a:t>
            </a:r>
            <a:r>
              <a:rPr lang="fr-FR" altLang="fr-FR" sz="3200" b="1">
                <a:latin typeface="Maple Regular"/>
                <a:hlinkClick r:id="rId4"/>
              </a:rPr>
              <a:t>Arrêté du 26 août 2022.</a:t>
            </a:r>
            <a:endParaRPr lang="fr-FR" altLang="fr-FR" sz="3200" b="1">
              <a:latin typeface="Maple Regular"/>
            </a:endParaRPr>
          </a:p>
          <a:p>
            <a:pPr lvl="0">
              <a:spcBef>
                <a:spcPct val="30000"/>
              </a:spcBef>
              <a:defRPr/>
            </a:pPr>
            <a:endParaRPr lang="fr-FR"/>
          </a:p>
        </p:txBody>
      </p:sp>
    </p:spTree>
    <p:extLst>
      <p:ext uri="{BB962C8B-B14F-4D97-AF65-F5344CB8AC3E}">
        <p14:creationId xmlns:p14="http://schemas.microsoft.com/office/powerpoint/2010/main" val="14065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F89EED99-B588-40A6-BE90-66EF346ED9CC}"/>
              </a:ext>
            </a:extLst>
          </p:cNvPr>
          <p:cNvSpPr>
            <a:spLocks noGrp="1" noChangeArrowheads="1"/>
          </p:cNvSpPr>
          <p:nvPr>
            <p:ph type="title"/>
          </p:nvPr>
        </p:nvSpPr>
        <p:spPr>
          <a:xfrm>
            <a:off x="0" y="332656"/>
            <a:ext cx="9906000" cy="1144588"/>
          </a:xfrm>
        </p:spPr>
        <p:txBody>
          <a:bodyPr/>
          <a:lstStyle/>
          <a:p>
            <a:pPr algn="ctr" eaLnBrk="1" hangingPunct="1"/>
            <a:r>
              <a:rPr lang="fr-FR" altLang="fr-FR" sz="4000">
                <a:solidFill>
                  <a:srgbClr val="C1002A"/>
                </a:solidFill>
                <a:latin typeface="Maple Medium"/>
              </a:rPr>
              <a:t>ADUM : </a:t>
            </a:r>
            <a:r>
              <a:rPr lang="fr-FR" sz="3200" b="1">
                <a:solidFill>
                  <a:srgbClr val="C00000"/>
                </a:solidFill>
                <a:latin typeface="Maple Regular"/>
              </a:rPr>
              <a:t>Accès Doctorat Unique Mutualisé</a:t>
            </a:r>
            <a:r>
              <a:rPr lang="fr-FR" sz="2400" b="1">
                <a:solidFill>
                  <a:srgbClr val="C00000"/>
                </a:solidFill>
                <a:latin typeface="Maple Regular"/>
              </a:rPr>
              <a:t>, </a:t>
            </a:r>
            <a:r>
              <a:rPr lang="fr-FR" sz="3200" b="1">
                <a:solidFill>
                  <a:srgbClr val="C00000"/>
                </a:solidFill>
                <a:latin typeface="Maple Regular"/>
              </a:rPr>
              <a:t>votre support</a:t>
            </a:r>
            <a:r>
              <a:rPr lang="fr-FR" sz="3600" b="1">
                <a:solidFill>
                  <a:srgbClr val="C00000"/>
                </a:solidFill>
                <a:latin typeface="Maple Regular"/>
              </a:rPr>
              <a:t> </a:t>
            </a:r>
            <a:r>
              <a:rPr lang="fr-FR" sz="3200" b="1">
                <a:solidFill>
                  <a:srgbClr val="C00000"/>
                </a:solidFill>
                <a:latin typeface="Maple Regular"/>
              </a:rPr>
              <a:t>avant et après la soutenance</a:t>
            </a:r>
            <a:endParaRPr lang="fr-FR" altLang="fr-FR" sz="3200" b="1">
              <a:solidFill>
                <a:srgbClr val="C00000"/>
              </a:solidFill>
              <a:latin typeface="Maple Regular"/>
            </a:endParaRPr>
          </a:p>
        </p:txBody>
      </p:sp>
      <p:sp>
        <p:nvSpPr>
          <p:cNvPr id="36867" name="Rectangle 3">
            <a:extLst>
              <a:ext uri="{FF2B5EF4-FFF2-40B4-BE49-F238E27FC236}">
                <a16:creationId xmlns:a16="http://schemas.microsoft.com/office/drawing/2014/main" id="{D3EC24F1-36F7-4933-A99B-925A6D80C04C}"/>
              </a:ext>
            </a:extLst>
          </p:cNvPr>
          <p:cNvSpPr>
            <a:spLocks noGrp="1" noChangeArrowheads="1"/>
          </p:cNvSpPr>
          <p:nvPr>
            <p:ph idx="1"/>
          </p:nvPr>
        </p:nvSpPr>
        <p:spPr>
          <a:xfrm>
            <a:off x="200472" y="1772815"/>
            <a:ext cx="9476734" cy="4932785"/>
          </a:xfrm>
        </p:spPr>
        <p:txBody>
          <a:bodyPr/>
          <a:lstStyle/>
          <a:p>
            <a:pPr marL="356870" lvl="1" indent="0" algn="ctr" eaLnBrk="1" hangingPunct="1">
              <a:buClr>
                <a:srgbClr val="C1002A"/>
              </a:buClr>
              <a:buNone/>
              <a:defRPr/>
            </a:pPr>
            <a:r>
              <a:rPr lang="fr-FR" altLang="fr-FR" sz="2400" b="1">
                <a:latin typeface="Maple Regular"/>
              </a:rPr>
              <a:t>ADUM : la seule interface pour vous</a:t>
            </a:r>
            <a:r>
              <a:rPr lang="fr-FR" altLang="fr-FR" sz="2400">
                <a:latin typeface="Maple Regular"/>
              </a:rPr>
              <a:t> </a:t>
            </a:r>
            <a:endParaRPr lang="fr-FR"/>
          </a:p>
          <a:p>
            <a:pPr marL="356870" lvl="1" indent="0" eaLnBrk="1" hangingPunct="1">
              <a:buClr>
                <a:srgbClr val="C1002A"/>
              </a:buClr>
              <a:buFont typeface="Wingdings" panose="05000000000000000000" pitchFamily="2" charset="2"/>
              <a:buNone/>
              <a:defRPr/>
            </a:pPr>
            <a:endParaRPr lang="fr-FR" altLang="fr-FR" sz="1600">
              <a:latin typeface="Maple Regular" panose="020B0503050000020003" pitchFamily="34" charset="0"/>
            </a:endParaRPr>
          </a:p>
          <a:p>
            <a:pPr marL="0" indent="0" eaLnBrk="1" hangingPunct="1">
              <a:buClr>
                <a:srgbClr val="C1002A"/>
              </a:buClr>
              <a:buNone/>
              <a:defRPr/>
            </a:pPr>
            <a:r>
              <a:rPr lang="fr-FR" altLang="fr-FR" sz="2400">
                <a:latin typeface="Maple Regular"/>
              </a:rPr>
              <a:t>Le compte dans ADUM vous permet de :</a:t>
            </a:r>
          </a:p>
          <a:p>
            <a:pPr marL="0" indent="0" eaLnBrk="1" hangingPunct="1">
              <a:buClr>
                <a:srgbClr val="C1002A"/>
              </a:buClr>
              <a:buNone/>
              <a:defRPr/>
            </a:pPr>
            <a:endParaRPr lang="fr-FR" altLang="fr-FR" sz="1600">
              <a:latin typeface="Maple Regular" panose="020B0503050000020003" pitchFamily="34" charset="0"/>
            </a:endParaRPr>
          </a:p>
          <a:p>
            <a:pPr lvl="1">
              <a:buClr>
                <a:schemeClr val="bg2"/>
              </a:buClr>
              <a:buFont typeface="Wingdings" panose="05000000000000000000" pitchFamily="2" charset="2"/>
              <a:buChar char=""/>
              <a:defRPr/>
            </a:pPr>
            <a:r>
              <a:rPr lang="fr-FR" altLang="fr-FR" sz="2000">
                <a:latin typeface="Maple Regular"/>
              </a:rPr>
              <a:t>vous inscrire et réinscrire en thèse</a:t>
            </a:r>
          </a:p>
          <a:p>
            <a:pPr lvl="1">
              <a:buClr>
                <a:schemeClr val="bg2"/>
              </a:buClr>
              <a:buFont typeface="Wingdings" panose="05000000000000000000" pitchFamily="2" charset="2"/>
              <a:buChar char="n"/>
              <a:defRPr/>
            </a:pPr>
            <a:r>
              <a:rPr lang="fr-FR" altLang="fr-FR" sz="2000">
                <a:latin typeface="Maple Regular"/>
              </a:rPr>
              <a:t>stocker des données descriptives de votre thèse</a:t>
            </a:r>
          </a:p>
          <a:p>
            <a:pPr lvl="1">
              <a:buClr>
                <a:schemeClr val="bg2"/>
              </a:buClr>
              <a:buFont typeface="Wingdings" panose="05000000000000000000" pitchFamily="2" charset="2"/>
              <a:buChar char="n"/>
              <a:defRPr/>
            </a:pPr>
            <a:r>
              <a:rPr lang="fr-FR" altLang="fr-FR" sz="2000">
                <a:latin typeface="Maple Regular"/>
              </a:rPr>
              <a:t>participer au réseau des </a:t>
            </a:r>
            <a:r>
              <a:rPr lang="fr-FR" altLang="fr-FR" sz="2000" err="1">
                <a:latin typeface="Maple Regular"/>
              </a:rPr>
              <a:t>doctorant·e·s</a:t>
            </a:r>
            <a:r>
              <a:rPr lang="fr-FR" altLang="fr-FR" sz="2000">
                <a:latin typeface="Maple Regular"/>
              </a:rPr>
              <a:t> et des docteurs</a:t>
            </a:r>
          </a:p>
          <a:p>
            <a:pPr lvl="1">
              <a:buClr>
                <a:schemeClr val="bg2"/>
              </a:buClr>
              <a:buFont typeface="Wingdings" panose="05000000000000000000" pitchFamily="2" charset="2"/>
              <a:buChar char="n"/>
              <a:defRPr/>
            </a:pPr>
            <a:r>
              <a:rPr lang="fr-FR" altLang="fr-FR" sz="2000">
                <a:latin typeface="Maple Regular"/>
              </a:rPr>
              <a:t>consulter et vous inscrire aux formations en tant que doctorant/doctorante</a:t>
            </a:r>
            <a:endParaRPr lang="fr-FR" altLang="fr-FR" sz="2000">
              <a:latin typeface="Maple Regular" panose="020B0503050000020003" pitchFamily="34" charset="0"/>
            </a:endParaRPr>
          </a:p>
          <a:p>
            <a:pPr lvl="1">
              <a:buClr>
                <a:schemeClr val="bg2"/>
              </a:buClr>
              <a:buFont typeface="Wingdings" panose="05000000000000000000" pitchFamily="2" charset="2"/>
              <a:buChar char="n"/>
              <a:defRPr/>
            </a:pPr>
            <a:r>
              <a:rPr lang="fr-FR" altLang="fr-FR" sz="2000">
                <a:latin typeface="Maple Regular"/>
              </a:rPr>
              <a:t>vous informer en ligne sur votre thèse</a:t>
            </a:r>
          </a:p>
          <a:p>
            <a:pPr marL="457200" lvl="1" indent="0">
              <a:buClr>
                <a:schemeClr val="bg2"/>
              </a:buClr>
              <a:buNone/>
              <a:defRPr/>
            </a:pPr>
            <a:endParaRPr lang="fr-FR" altLang="fr-FR">
              <a:latin typeface="Maple Regular" panose="020B0503050000020003" pitchFamily="34" charset="0"/>
            </a:endParaRPr>
          </a:p>
          <a:p>
            <a:pPr marL="457200" lvl="1" indent="0" algn="ctr">
              <a:buClr>
                <a:schemeClr val="bg2"/>
              </a:buClr>
              <a:buNone/>
              <a:defRPr/>
            </a:pPr>
            <a:r>
              <a:rPr lang="fr-FR" sz="2000">
                <a:latin typeface="Maple Regular"/>
              </a:rPr>
              <a:t>Pour vous inscrire, site d’ADUM : </a:t>
            </a:r>
            <a:r>
              <a:rPr lang="fr-FR" sz="2000">
                <a:latin typeface="Maple Regular"/>
                <a:hlinkClick r:id="rId3"/>
              </a:rPr>
              <a:t>http://www.adum.fr/reseau/</a:t>
            </a:r>
            <a:r>
              <a:rPr lang="fr-FR" sz="2000">
                <a:latin typeface="Maple Regular"/>
              </a:rPr>
              <a:t> puis rubrique « Mon espace personnel »</a:t>
            </a:r>
          </a:p>
        </p:txBody>
      </p:sp>
      <p:sp>
        <p:nvSpPr>
          <p:cNvPr id="33796" name="Espace réservé du numéro de diapositive 6">
            <a:extLst>
              <a:ext uri="{FF2B5EF4-FFF2-40B4-BE49-F238E27FC236}">
                <a16:creationId xmlns:a16="http://schemas.microsoft.com/office/drawing/2014/main" id="{3EF66F14-5480-4DF9-AB05-37C2921ABA1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C591C7F-F0A2-463B-8D0B-FE93F1AC6C32}" type="slidenum">
              <a:rPr lang="fr-FR" altLang="fr-FR" sz="1200">
                <a:latin typeface="Maple Regular" pitchFamily="34" charset="0"/>
              </a:rPr>
              <a:pPr>
                <a:spcBef>
                  <a:spcPct val="0"/>
                </a:spcBef>
                <a:buClrTx/>
                <a:buSzTx/>
                <a:buFontTx/>
                <a:buNone/>
              </a:pPr>
              <a:t>9</a:t>
            </a:fld>
            <a:endParaRPr lang="fr-FR" altLang="fr-FR" sz="1200">
              <a:latin typeface="Maple Regular" pitchFamily="34" charset="0"/>
            </a:endParaRPr>
          </a:p>
        </p:txBody>
      </p:sp>
    </p:spTree>
    <p:extLst>
      <p:ext uri="{BB962C8B-B14F-4D97-AF65-F5344CB8AC3E}">
        <p14:creationId xmlns:p14="http://schemas.microsoft.com/office/powerpoint/2010/main" val="152509260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a:extLst>
              <a:ext uri="{FF2B5EF4-FFF2-40B4-BE49-F238E27FC236}">
                <a16:creationId xmlns:a16="http://schemas.microsoft.com/office/drawing/2014/main" id="{C48ED3D5-7079-44D4-AA7A-3B21F5DEEFB4}"/>
              </a:ext>
            </a:extLst>
          </p:cNvPr>
          <p:cNvSpPr>
            <a:spLocks noGrp="1" noChangeArrowheads="1"/>
          </p:cNvSpPr>
          <p:nvPr>
            <p:ph type="title"/>
          </p:nvPr>
        </p:nvSpPr>
        <p:spPr>
          <a:xfrm>
            <a:off x="400092" y="262817"/>
            <a:ext cx="9418885" cy="792162"/>
          </a:xfrm>
        </p:spPr>
        <p:txBody>
          <a:bodyPr/>
          <a:lstStyle/>
          <a:p>
            <a:pPr algn="ctr"/>
            <a:r>
              <a:rPr lang="fr-FR" altLang="fr-FR">
                <a:solidFill>
                  <a:srgbClr val="C1002A"/>
                </a:solidFill>
                <a:latin typeface="Maple Medium" pitchFamily="34" charset="0"/>
              </a:rPr>
              <a:t>Le Circuit de dépôt thèses au </a:t>
            </a:r>
            <a:r>
              <a:rPr lang="fr-FR" altLang="fr-FR" err="1">
                <a:solidFill>
                  <a:srgbClr val="C1002A"/>
                </a:solidFill>
                <a:latin typeface="Maple Medium" pitchFamily="34" charset="0"/>
              </a:rPr>
              <a:t>Cnam</a:t>
            </a:r>
            <a:endParaRPr lang="fr-FR" altLang="fr-FR"/>
          </a:p>
        </p:txBody>
      </p:sp>
      <p:sp>
        <p:nvSpPr>
          <p:cNvPr id="15363" name="Espace réservé du numéro de diapositive 3">
            <a:extLst>
              <a:ext uri="{FF2B5EF4-FFF2-40B4-BE49-F238E27FC236}">
                <a16:creationId xmlns:a16="http://schemas.microsoft.com/office/drawing/2014/main" id="{B259D225-0123-40BE-A65A-999F864FAEB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2365B96-3724-46EC-898A-9B13FDA034B6}" type="slidenum">
              <a:rPr lang="fr-FR" altLang="fr-FR" sz="1200">
                <a:latin typeface="Maple Regular" pitchFamily="34" charset="0"/>
              </a:rPr>
              <a:pPr>
                <a:spcBef>
                  <a:spcPct val="0"/>
                </a:spcBef>
                <a:buClrTx/>
                <a:buSzTx/>
                <a:buFontTx/>
                <a:buNone/>
              </a:pPr>
              <a:t>10</a:t>
            </a:fld>
            <a:endParaRPr lang="fr-FR" altLang="fr-FR" sz="1200">
              <a:latin typeface="Maple Regular" pitchFamily="34" charset="0"/>
            </a:endParaRPr>
          </a:p>
        </p:txBody>
      </p:sp>
      <p:pic>
        <p:nvPicPr>
          <p:cNvPr id="15364" name="Image 84">
            <a:extLst>
              <a:ext uri="{FF2B5EF4-FFF2-40B4-BE49-F238E27FC236}">
                <a16:creationId xmlns:a16="http://schemas.microsoft.com/office/drawing/2014/main" id="{278F0FA8-074C-41F7-AA45-60D9A1A0E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759" y="6199862"/>
            <a:ext cx="974566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Zone de texte 2">
            <a:extLst>
              <a:ext uri="{FF2B5EF4-FFF2-40B4-BE49-F238E27FC236}">
                <a16:creationId xmlns:a16="http://schemas.microsoft.com/office/drawing/2014/main" id="{E753C23A-1BC5-49F3-A42D-ED0EF7DE49EF}"/>
              </a:ext>
            </a:extLst>
          </p:cNvPr>
          <p:cNvSpPr txBox="1">
            <a:spLocks noChangeArrowheads="1"/>
          </p:cNvSpPr>
          <p:nvPr/>
        </p:nvSpPr>
        <p:spPr bwMode="auto">
          <a:xfrm>
            <a:off x="587375" y="6457950"/>
            <a:ext cx="847725" cy="285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nSpc>
                <a:spcPct val="107000"/>
              </a:lnSpc>
              <a:spcBef>
                <a:spcPct val="0"/>
              </a:spcBef>
              <a:spcAft>
                <a:spcPts val="800"/>
              </a:spcAft>
              <a:buClrTx/>
              <a:buSzTx/>
              <a:buFontTx/>
              <a:buNone/>
            </a:pPr>
            <a:r>
              <a:rPr lang="fr-FR" altLang="fr-FR" sz="1200" u="sng">
                <a:latin typeface="Calibri" panose="020F0502020204030204" pitchFamily="34" charset="0"/>
                <a:ea typeface="Calibri" panose="020F0502020204030204" pitchFamily="34" charset="0"/>
                <a:cs typeface="Times New Roman" panose="02020603050405020304" pitchFamily="18" charset="0"/>
              </a:rPr>
              <a:t>Légende :</a:t>
            </a:r>
            <a:endParaRPr lang="fr-FR" altLang="fr-FR" sz="1100">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descr="Une image contenant texte, capture d’écran, diagramme, Police&#10;&#10;Description générée automatiquement">
            <a:extLst>
              <a:ext uri="{FF2B5EF4-FFF2-40B4-BE49-F238E27FC236}">
                <a16:creationId xmlns:a16="http://schemas.microsoft.com/office/drawing/2014/main" id="{D7F075D4-4702-5D31-0640-C2F18CA316F5}"/>
              </a:ext>
            </a:extLst>
          </p:cNvPr>
          <p:cNvPicPr>
            <a:picLocks noChangeAspect="1"/>
          </p:cNvPicPr>
          <p:nvPr/>
        </p:nvPicPr>
        <p:blipFill>
          <a:blip r:embed="rId4"/>
          <a:stretch>
            <a:fillRect/>
          </a:stretch>
        </p:blipFill>
        <p:spPr>
          <a:xfrm>
            <a:off x="582526" y="1055188"/>
            <a:ext cx="8448675" cy="5353050"/>
          </a:xfrm>
          <a:prstGeom prst="rect">
            <a:avLst/>
          </a:prstGeom>
        </p:spPr>
      </p:pic>
    </p:spTree>
    <p:extLst>
      <p:ext uri="{BB962C8B-B14F-4D97-AF65-F5344CB8AC3E}">
        <p14:creationId xmlns:p14="http://schemas.microsoft.com/office/powerpoint/2010/main" val="280500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a:xfrm>
            <a:off x="495300" y="6245225"/>
            <a:ext cx="506942" cy="476250"/>
          </a:xfrm>
        </p:spPr>
        <p:txBody>
          <a:bodyPr/>
          <a:lstStyle/>
          <a:p>
            <a:fld id="{A63E2F55-217E-784D-959E-8EB90DBD2478}" type="slidenum">
              <a:rPr lang="fr-FR" smtClean="0"/>
              <a:pPr/>
              <a:t>11</a:t>
            </a:fld>
            <a:endParaRPr lang="fr-FR"/>
          </a:p>
        </p:txBody>
      </p:sp>
      <p:sp>
        <p:nvSpPr>
          <p:cNvPr id="2" name="Titre 1"/>
          <p:cNvSpPr>
            <a:spLocks noGrp="1"/>
          </p:cNvSpPr>
          <p:nvPr>
            <p:ph type="title"/>
          </p:nvPr>
        </p:nvSpPr>
        <p:spPr>
          <a:xfrm>
            <a:off x="3584848" y="404664"/>
            <a:ext cx="2945532" cy="811560"/>
          </a:xfrm>
        </p:spPr>
        <p:txBody>
          <a:bodyPr/>
          <a:lstStyle/>
          <a:p>
            <a:r>
              <a:rPr lang="fr-FR" b="1">
                <a:solidFill>
                  <a:srgbClr val="C00000"/>
                </a:solidFill>
                <a:latin typeface="Maple Regular" panose="020B0503050000020003" pitchFamily="34" charset="0"/>
              </a:rPr>
              <a:t>Theses.fr</a:t>
            </a:r>
          </a:p>
        </p:txBody>
      </p:sp>
      <p:sp>
        <p:nvSpPr>
          <p:cNvPr id="4" name="Rectangle 3"/>
          <p:cNvSpPr/>
          <p:nvPr/>
        </p:nvSpPr>
        <p:spPr>
          <a:xfrm>
            <a:off x="972158" y="6402247"/>
            <a:ext cx="8661362" cy="400110"/>
          </a:xfrm>
          <a:prstGeom prst="rect">
            <a:avLst/>
          </a:prstGeom>
        </p:spPr>
        <p:txBody>
          <a:bodyPr wrap="square">
            <a:spAutoFit/>
          </a:bodyPr>
          <a:lstStyle/>
          <a:p>
            <a:r>
              <a:rPr lang="fr-FR" sz="1000" b="1">
                <a:latin typeface="Maple Regular" panose="020B0503050000020003" pitchFamily="34" charset="0"/>
              </a:rPr>
              <a:t>Source : Maïté Roux. ABES. Archiver, signaler, diffuser les thèses de doctorat françaises : une mission nationale. Séminaire MMSH : La thèse, entre littérature grise et données de la recherche. </a:t>
            </a:r>
            <a:r>
              <a:rPr lang="en-US" sz="1000" b="1">
                <a:latin typeface="Maple Regular" panose="020B0503050000020003" pitchFamily="34" charset="0"/>
              </a:rPr>
              <a:t>03/12/2020</a:t>
            </a:r>
            <a:endParaRPr lang="fr-FR" sz="1000"/>
          </a:p>
        </p:txBody>
      </p:sp>
      <p:pic>
        <p:nvPicPr>
          <p:cNvPr id="5" name="Image 4" descr="Une image contenant texte, capture d’écran, Police&#10;&#10;Description générée automatiquement">
            <a:extLst>
              <a:ext uri="{FF2B5EF4-FFF2-40B4-BE49-F238E27FC236}">
                <a16:creationId xmlns:a16="http://schemas.microsoft.com/office/drawing/2014/main" id="{3F949A0E-CC69-4818-38E9-561800222206}"/>
              </a:ext>
            </a:extLst>
          </p:cNvPr>
          <p:cNvPicPr>
            <a:picLocks noChangeAspect="1"/>
          </p:cNvPicPr>
          <p:nvPr/>
        </p:nvPicPr>
        <p:blipFill>
          <a:blip r:embed="rId3"/>
          <a:stretch>
            <a:fillRect/>
          </a:stretch>
        </p:blipFill>
        <p:spPr>
          <a:xfrm>
            <a:off x="146920" y="1216917"/>
            <a:ext cx="9486900" cy="5133975"/>
          </a:xfrm>
          <a:prstGeom prst="rect">
            <a:avLst/>
          </a:prstGeom>
        </p:spPr>
      </p:pic>
    </p:spTree>
    <p:extLst>
      <p:ext uri="{BB962C8B-B14F-4D97-AF65-F5344CB8AC3E}">
        <p14:creationId xmlns:p14="http://schemas.microsoft.com/office/powerpoint/2010/main" val="201637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226FBDC3-4B18-45D7-A365-83D2A4534530}" type="slidenum">
              <a:rPr lang="fr-FR" altLang="fr-FR" smtClean="0"/>
              <a:pPr/>
              <a:t>12</a:t>
            </a:fld>
            <a:endParaRPr lang="fr-FR" altLang="fr-FR"/>
          </a:p>
        </p:txBody>
      </p:sp>
      <p:sp>
        <p:nvSpPr>
          <p:cNvPr id="5" name="Rectangle 2">
            <a:extLst>
              <a:ext uri="{FF2B5EF4-FFF2-40B4-BE49-F238E27FC236}">
                <a16:creationId xmlns:a16="http://schemas.microsoft.com/office/drawing/2014/main" id="{2129A7C2-0E20-4DC1-9C90-D4A228DC5CC8}"/>
              </a:ext>
            </a:extLst>
          </p:cNvPr>
          <p:cNvSpPr txBox="1">
            <a:spLocks noChangeArrowheads="1"/>
          </p:cNvSpPr>
          <p:nvPr/>
        </p:nvSpPr>
        <p:spPr>
          <a:xfrm>
            <a:off x="776536" y="404664"/>
            <a:ext cx="8856984" cy="598679"/>
          </a:xfrm>
          <a:prstGeom prst="rect">
            <a:avLst/>
          </a:prstGeom>
        </p:spPr>
        <p:txBody>
          <a:bodyPr lIns="91440" tIns="45720" rIns="91440" bIns="45720" anchor="t"/>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a:lstStyle>
          <a:p>
            <a:pPr algn="ctr" eaLnBrk="1" hangingPunct="1">
              <a:defRPr/>
            </a:pPr>
            <a:r>
              <a:rPr lang="fr-FR" altLang="fr-FR" sz="4000" kern="0">
                <a:solidFill>
                  <a:srgbClr val="C1002A"/>
                </a:solidFill>
                <a:latin typeface="Maple Medium"/>
              </a:rPr>
              <a:t>EXERCICE 2 :  moteurs de recherche </a:t>
            </a:r>
            <a:endParaRPr lang="fr-FR" altLang="fr-FR" sz="4000" kern="0">
              <a:latin typeface="Maple Medium"/>
            </a:endParaRPr>
          </a:p>
        </p:txBody>
      </p:sp>
      <p:sp>
        <p:nvSpPr>
          <p:cNvPr id="3" name="Rectangle 2"/>
          <p:cNvSpPr/>
          <p:nvPr/>
        </p:nvSpPr>
        <p:spPr>
          <a:xfrm>
            <a:off x="128464" y="1482577"/>
            <a:ext cx="9649072" cy="4462760"/>
          </a:xfrm>
          <a:prstGeom prst="rect">
            <a:avLst/>
          </a:prstGeom>
        </p:spPr>
        <p:txBody>
          <a:bodyPr wrap="square" lIns="91440" tIns="45720" rIns="91440" bIns="45720" anchor="t">
            <a:spAutoFit/>
          </a:bodyPr>
          <a:lstStyle/>
          <a:p>
            <a:pPr algn="just">
              <a:spcAft>
                <a:spcPts val="0"/>
              </a:spcAft>
            </a:pPr>
            <a:r>
              <a:rPr lang="fr-FR" sz="1400" b="1" u="sng">
                <a:latin typeface="Arial"/>
                <a:ea typeface="Times New Roman" panose="02020603050405020304" pitchFamily="18" charset="0"/>
                <a:cs typeface="Arial"/>
              </a:rPr>
              <a:t>Sur theses.fr : https://www.theses.fr/</a:t>
            </a:r>
          </a:p>
          <a:p>
            <a:pPr algn="just">
              <a:spcAft>
                <a:spcPts val="0"/>
              </a:spcAft>
            </a:pPr>
            <a:endParaRPr lang="fr-FR" sz="1400">
              <a:latin typeface="Times New Roman" panose="02020603050405020304" pitchFamily="18" charset="0"/>
              <a:ea typeface="Times New Roman" panose="02020603050405020304" pitchFamily="18" charset="0"/>
            </a:endParaRPr>
          </a:p>
          <a:p>
            <a:pPr marL="342900" indent="-342900" algn="just">
              <a:spcAft>
                <a:spcPts val="0"/>
              </a:spcAft>
              <a:buFont typeface="Symbol" panose="05050102010706020507" pitchFamily="18" charset="2"/>
              <a:buChar char=""/>
            </a:pPr>
            <a:r>
              <a:rPr lang="fr-FR" sz="1400">
                <a:latin typeface="Arial"/>
                <a:ea typeface="Times New Roman" panose="02020603050405020304" pitchFamily="18" charset="0"/>
                <a:cs typeface="Arial"/>
              </a:rPr>
              <a:t>Cherchez votre thèse. La trouvez-vous ? </a:t>
            </a:r>
            <a:endParaRPr lang="fr-FR" sz="1400">
              <a:latin typeface="Times New Roman"/>
              <a:ea typeface="Times New Roman" panose="02020603050405020304" pitchFamily="18" charset="0"/>
              <a:cs typeface="Times New Roman" panose="02020603050405020304" pitchFamily="18" charset="0"/>
            </a:endParaRPr>
          </a:p>
          <a:p>
            <a:pPr marL="457200" algn="just">
              <a:spcAft>
                <a:spcPts val="0"/>
              </a:spcAft>
            </a:pPr>
            <a:endParaRPr lang="fr-FR" sz="140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fr-FR" sz="1400">
                <a:latin typeface="Arial"/>
                <a:ea typeface="Times New Roman" panose="02020603050405020304" pitchFamily="18" charset="0"/>
                <a:cs typeface="Arial"/>
              </a:rPr>
              <a:t>Cherchez les thèses suivantes :</a:t>
            </a:r>
          </a:p>
          <a:p>
            <a:endParaRPr lang="fr-FR"/>
          </a:p>
          <a:p>
            <a:r>
              <a:rPr lang="fr-FR" sz="1400" b="1">
                <a:latin typeface="Arial"/>
                <a:cs typeface="Arial"/>
              </a:rPr>
              <a:t>- BELOTTI Marianna. Game </a:t>
            </a:r>
            <a:r>
              <a:rPr lang="fr-FR" sz="1400" b="1" err="1">
                <a:latin typeface="Arial"/>
                <a:cs typeface="Arial"/>
              </a:rPr>
              <a:t>Theoretical</a:t>
            </a:r>
            <a:r>
              <a:rPr lang="fr-FR" sz="1400" b="1">
                <a:latin typeface="Arial"/>
                <a:cs typeface="Arial"/>
              </a:rPr>
              <a:t> </a:t>
            </a:r>
            <a:r>
              <a:rPr lang="fr-FR" sz="1400" b="1" err="1">
                <a:latin typeface="Arial"/>
                <a:cs typeface="Arial"/>
              </a:rPr>
              <a:t>Analysis</a:t>
            </a:r>
            <a:r>
              <a:rPr lang="fr-FR" sz="1400" b="1">
                <a:latin typeface="Arial"/>
                <a:cs typeface="Arial"/>
              </a:rPr>
              <a:t> of Blockchain </a:t>
            </a:r>
            <a:r>
              <a:rPr lang="fr-FR" sz="1400" b="1" err="1">
                <a:latin typeface="Arial"/>
                <a:cs typeface="Arial"/>
              </a:rPr>
              <a:t>Users</a:t>
            </a:r>
            <a:r>
              <a:rPr lang="fr-FR" sz="1400" b="1">
                <a:latin typeface="Arial"/>
                <a:cs typeface="Arial"/>
              </a:rPr>
              <a:t>’ </a:t>
            </a:r>
            <a:r>
              <a:rPr lang="fr-FR" sz="1400" b="1" err="1">
                <a:latin typeface="Arial"/>
                <a:cs typeface="Arial"/>
              </a:rPr>
              <a:t>Behaviors</a:t>
            </a:r>
            <a:endParaRPr lang="fr-FR" sz="1400" b="1">
              <a:latin typeface="Arial"/>
              <a:cs typeface="Arial"/>
            </a:endParaRPr>
          </a:p>
          <a:p>
            <a:r>
              <a:rPr lang="fr-FR" sz="1400" b="1">
                <a:latin typeface="Arial"/>
                <a:cs typeface="Arial"/>
              </a:rPr>
              <a:t>- HICHAM </a:t>
            </a:r>
            <a:r>
              <a:rPr lang="fr-FR" sz="1400" b="1" err="1">
                <a:latin typeface="Arial"/>
                <a:cs typeface="Arial"/>
              </a:rPr>
              <a:t>Jamid</a:t>
            </a:r>
            <a:r>
              <a:rPr lang="fr-FR" sz="1400" b="1">
                <a:latin typeface="Arial"/>
                <a:cs typeface="Arial"/>
              </a:rPr>
              <a:t>. De la mobilité pour études à la migration des hautement qualifiés : parcours migratoires et trajectoires professionnelles de Marocaines et de Marocains diplômé.es en France</a:t>
            </a:r>
          </a:p>
          <a:p>
            <a:pPr marL="457200" indent="442595" algn="just">
              <a:spcAft>
                <a:spcPts val="0"/>
              </a:spcAft>
            </a:pPr>
            <a:endParaRPr lang="fr-FR" sz="1400">
              <a:latin typeface="Times New Roman" panose="02020603050405020304" pitchFamily="18" charset="0"/>
              <a:ea typeface="Times New Roman" panose="02020603050405020304" pitchFamily="18" charset="0"/>
            </a:endParaRPr>
          </a:p>
          <a:p>
            <a:pPr marL="742950" lvl="1" indent="-285750" algn="just">
              <a:spcAft>
                <a:spcPts val="0"/>
              </a:spcAft>
              <a:buFont typeface="Courier New" panose="02070309020205020404" pitchFamily="49" charset="0"/>
              <a:buChar char="o"/>
            </a:pPr>
            <a:r>
              <a:rPr lang="fr-FR" sz="1400">
                <a:latin typeface="Arial"/>
                <a:ea typeface="Times New Roman" panose="02020603050405020304" pitchFamily="18" charset="0"/>
                <a:cs typeface="Times New Roman"/>
              </a:rPr>
              <a:t>Avez-vous accès au fichier intégral ? Si vous n’avez pas accès au fichier, comment pouvez-vous consulter cette thèse ?</a:t>
            </a:r>
          </a:p>
          <a:p>
            <a:pPr marL="685800" algn="just">
              <a:spcAft>
                <a:spcPts val="0"/>
              </a:spcAft>
            </a:pPr>
            <a:endParaRPr lang="fr-FR" sz="1400">
              <a:latin typeface="Times New Roman" panose="02020603050405020304" pitchFamily="18" charset="0"/>
              <a:ea typeface="Times New Roman" panose="02020603050405020304" pitchFamily="18" charset="0"/>
            </a:endParaRPr>
          </a:p>
          <a:p>
            <a:pPr marL="342900" indent="-342900" algn="just">
              <a:spcAft>
                <a:spcPts val="0"/>
              </a:spcAft>
              <a:buFont typeface="Symbol" panose="05050102010706020507" pitchFamily="18" charset="2"/>
              <a:buChar char=""/>
            </a:pPr>
            <a:r>
              <a:rPr lang="fr-FR" sz="1400">
                <a:latin typeface="Arial"/>
                <a:ea typeface="Times New Roman" panose="02020603050405020304" pitchFamily="18" charset="0"/>
                <a:cs typeface="Arial"/>
              </a:rPr>
              <a:t>Recherchez le nom de votre directeur de thèse. Combien de fois a-t-il été président du jury ? Combien de thèses en cours dirige-t-il actuellement ? </a:t>
            </a:r>
            <a:endParaRPr lang="fr-FR" sz="1400">
              <a:latin typeface="Times New Roman"/>
              <a:ea typeface="Times New Roman" panose="02020603050405020304" pitchFamily="18" charset="0"/>
            </a:endParaRPr>
          </a:p>
          <a:p>
            <a:pPr algn="just">
              <a:spcAft>
                <a:spcPts val="0"/>
              </a:spcAft>
            </a:pPr>
            <a:endParaRPr lang="fr-FR" sz="1400">
              <a:latin typeface="Times New Roman" panose="02020603050405020304" pitchFamily="18" charset="0"/>
              <a:ea typeface="Times New Roman" panose="02020603050405020304" pitchFamily="18" charset="0"/>
            </a:endParaRPr>
          </a:p>
          <a:p>
            <a:pPr algn="just">
              <a:spcAft>
                <a:spcPts val="0"/>
              </a:spcAft>
            </a:pPr>
            <a:r>
              <a:rPr lang="fr-FR" sz="1400" b="1" u="sng">
                <a:latin typeface="Arial"/>
                <a:ea typeface="Times New Roman" panose="02020603050405020304" pitchFamily="18" charset="0"/>
                <a:cs typeface="Arial"/>
              </a:rPr>
              <a:t>Sur DART Europe : </a:t>
            </a:r>
            <a:r>
              <a:rPr lang="fr-FR" sz="1400" b="1" u="sng">
                <a:latin typeface="Arial"/>
                <a:ea typeface="Times New Roman" panose="02020603050405020304" pitchFamily="18" charset="0"/>
                <a:cs typeface="Arial"/>
                <a:hlinkClick r:id="rId2"/>
              </a:rPr>
              <a:t>https://www.dart-europe.org/basic-search.php</a:t>
            </a:r>
            <a:endParaRPr lang="fr-FR" sz="1400" b="1" u="sng">
              <a:latin typeface="Arial"/>
              <a:ea typeface="Times New Roman" panose="02020603050405020304" pitchFamily="18" charset="0"/>
              <a:cs typeface="Arial"/>
            </a:endParaRPr>
          </a:p>
          <a:p>
            <a:pPr algn="just">
              <a:spcAft>
                <a:spcPts val="0"/>
              </a:spcAft>
            </a:pPr>
            <a:endParaRPr lang="fr-FR" sz="140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fr-FR" sz="1400">
                <a:latin typeface="Arial"/>
                <a:ea typeface="Times New Roman" panose="02020603050405020304" pitchFamily="18" charset="0"/>
                <a:cs typeface="Arial"/>
              </a:rPr>
              <a:t>Combien de thèses soutenues au Cnam sont présentes sur ce site ?</a:t>
            </a:r>
          </a:p>
          <a:p>
            <a:pPr lvl="0" algn="just">
              <a:spcAft>
                <a:spcPts val="0"/>
              </a:spcAft>
            </a:pPr>
            <a:endParaRPr lang="fr-FR" sz="1400">
              <a:effectLst/>
              <a:latin typeface="Arial"/>
              <a:ea typeface="Times New Roman" panose="02020603050405020304" pitchFamily="18" charset="0"/>
              <a:cs typeface="Arial"/>
            </a:endParaRPr>
          </a:p>
        </p:txBody>
      </p:sp>
    </p:spTree>
    <p:extLst>
      <p:ext uri="{BB962C8B-B14F-4D97-AF65-F5344CB8AC3E}">
        <p14:creationId xmlns:p14="http://schemas.microsoft.com/office/powerpoint/2010/main" val="2716306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77E0DE0-3F76-4A17-B478-23A0DEC9E3C1}"/>
              </a:ext>
            </a:extLst>
          </p:cNvPr>
          <p:cNvSpPr>
            <a:spLocks noGrp="1" noChangeArrowheads="1"/>
          </p:cNvSpPr>
          <p:nvPr>
            <p:ph type="title"/>
          </p:nvPr>
        </p:nvSpPr>
        <p:spPr>
          <a:xfrm>
            <a:off x="292100" y="260648"/>
            <a:ext cx="9526588" cy="696913"/>
          </a:xfrm>
        </p:spPr>
        <p:txBody>
          <a:bodyPr/>
          <a:lstStyle/>
          <a:p>
            <a:pPr algn="ctr" eaLnBrk="1" hangingPunct="1"/>
            <a:r>
              <a:rPr lang="fr-FR" altLang="fr-FR" sz="4000">
                <a:solidFill>
                  <a:srgbClr val="C1002A"/>
                </a:solidFill>
                <a:latin typeface="Maple Medium"/>
              </a:rPr>
              <a:t>Déposer sa thèse au Cnam</a:t>
            </a:r>
            <a:endParaRPr lang="fr-FR" altLang="fr-FR" sz="3200">
              <a:solidFill>
                <a:srgbClr val="C1002A"/>
              </a:solidFill>
              <a:latin typeface="Maple Medium"/>
            </a:endParaRPr>
          </a:p>
        </p:txBody>
      </p:sp>
      <p:sp>
        <p:nvSpPr>
          <p:cNvPr id="36867" name="Espace réservé du numéro de diapositive 7">
            <a:extLst>
              <a:ext uri="{FF2B5EF4-FFF2-40B4-BE49-F238E27FC236}">
                <a16:creationId xmlns:a16="http://schemas.microsoft.com/office/drawing/2014/main" id="{394F6B46-4F89-4487-A82E-145A6B477CD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A9DB165-35E7-4BEC-8D19-1ACC36D782AE}" type="slidenum">
              <a:rPr kumimoji="0" lang="fr-FR" altLang="fr-FR" sz="1200" b="0" i="0" u="none" strike="noStrike" kern="1200" cap="none" spc="0" normalizeH="0" baseline="0" noProof="0">
                <a:ln>
                  <a:noFill/>
                </a:ln>
                <a:solidFill>
                  <a:srgbClr val="000000"/>
                </a:solidFill>
                <a:effectLst/>
                <a:uLnTx/>
                <a:uFillTx/>
                <a:latin typeface="Maple Regular"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altLang="fr-FR" sz="1200" b="0" i="0" u="none" strike="noStrike" kern="1200" cap="none" spc="0" normalizeH="0" baseline="0" noProof="0">
              <a:ln>
                <a:noFill/>
              </a:ln>
              <a:solidFill>
                <a:srgbClr val="000000"/>
              </a:solidFill>
              <a:effectLst/>
              <a:uLnTx/>
              <a:uFillTx/>
              <a:latin typeface="Maple Regular" pitchFamily="34" charset="0"/>
              <a:ea typeface="+mn-ea"/>
              <a:cs typeface="+mn-cs"/>
            </a:endParaRPr>
          </a:p>
        </p:txBody>
      </p:sp>
      <p:sp>
        <p:nvSpPr>
          <p:cNvPr id="6" name="Espace réservé du contenu 2">
            <a:extLst>
              <a:ext uri="{FF2B5EF4-FFF2-40B4-BE49-F238E27FC236}">
                <a16:creationId xmlns:a16="http://schemas.microsoft.com/office/drawing/2014/main" id="{55AE6E03-7D54-4922-87FB-4AF24D92904E}"/>
              </a:ext>
            </a:extLst>
          </p:cNvPr>
          <p:cNvSpPr>
            <a:spLocks noGrp="1"/>
          </p:cNvSpPr>
          <p:nvPr>
            <p:ph idx="1"/>
          </p:nvPr>
        </p:nvSpPr>
        <p:spPr>
          <a:xfrm>
            <a:off x="292100" y="1439863"/>
            <a:ext cx="9302750" cy="5265737"/>
          </a:xfrm>
        </p:spPr>
        <p:txBody>
          <a:bodyPr>
            <a:normAutofit fontScale="25000" lnSpcReduction="20000"/>
          </a:bodyPr>
          <a:lstStyle/>
          <a:p>
            <a:pPr algn="just">
              <a:spcAft>
                <a:spcPts val="300"/>
              </a:spcAft>
              <a:buClr>
                <a:srgbClr val="C1002A"/>
              </a:buClr>
              <a:buFont typeface="Wingdings" panose="05000000000000000000" pitchFamily="2" charset="2"/>
              <a:buChar char=""/>
              <a:defRPr/>
            </a:pPr>
            <a:r>
              <a:rPr lang="fr-FR" sz="6800" u="sng">
                <a:latin typeface="Maple Regular"/>
              </a:rPr>
              <a:t>2 mois avant soutenance :</a:t>
            </a:r>
            <a:r>
              <a:rPr lang="fr-FR" sz="6800">
                <a:latin typeface="Maple Regular"/>
              </a:rPr>
              <a:t> vérifier la conformité du fichier. En CAS DE DOUTE, écrire à : </a:t>
            </a:r>
            <a:r>
              <a:rPr lang="fr-FR" sz="6800">
                <a:latin typeface="Maple Regular"/>
                <a:hlinkClick r:id="rId3"/>
              </a:rPr>
              <a:t>theses@cnam.fr</a:t>
            </a:r>
            <a:endParaRPr lang="fr-FR" sz="6800">
              <a:latin typeface="Maple Regular"/>
            </a:endParaRPr>
          </a:p>
          <a:p>
            <a:pPr algn="just">
              <a:spcAft>
                <a:spcPts val="300"/>
              </a:spcAft>
              <a:buClr>
                <a:srgbClr val="C1002A"/>
              </a:buClr>
              <a:buFont typeface="Wingdings" panose="05000000000000000000" pitchFamily="2" charset="2"/>
              <a:buChar char=""/>
              <a:defRPr/>
            </a:pPr>
            <a:r>
              <a:rPr lang="fr-FR" sz="6800" u="sng">
                <a:latin typeface="Maple Regular"/>
              </a:rPr>
              <a:t>1 mois avant la soutenance :</a:t>
            </a:r>
            <a:r>
              <a:rPr lang="fr-FR" sz="6800">
                <a:latin typeface="Maple Regular"/>
              </a:rPr>
              <a:t> faire </a:t>
            </a:r>
            <a:r>
              <a:rPr lang="fr-FR" sz="6800" b="1">
                <a:latin typeface="Maple Regular"/>
              </a:rPr>
              <a:t>un premier dépôt sur ADUM </a:t>
            </a:r>
            <a:r>
              <a:rPr lang="fr-FR" sz="6800">
                <a:latin typeface="Maple Regular"/>
              </a:rPr>
              <a:t>de la thèse en version intégrale avec les métadonnées (=formulaires et toutes les données demandées). </a:t>
            </a:r>
            <a:endParaRPr lang="fr-FR" sz="6800">
              <a:latin typeface="Maple Regular" panose="020B0503050000020003" pitchFamily="34" charset="0"/>
            </a:endParaRPr>
          </a:p>
          <a:p>
            <a:pPr algn="just">
              <a:spcAft>
                <a:spcPts val="300"/>
              </a:spcAft>
              <a:buClr>
                <a:srgbClr val="C1002A"/>
              </a:buClr>
              <a:buFont typeface="Wingdings" panose="05000000000000000000" pitchFamily="2" charset="2"/>
              <a:buChar char=""/>
              <a:defRPr/>
            </a:pPr>
            <a:r>
              <a:rPr lang="fr-FR" sz="6800" u="sng">
                <a:latin typeface="Maple Regular" panose="020B0503050000020003" pitchFamily="34" charset="0"/>
              </a:rPr>
              <a:t>Après soutenance :</a:t>
            </a:r>
            <a:r>
              <a:rPr lang="fr-FR" sz="6800">
                <a:latin typeface="Maple Regular" panose="020B0503050000020003" pitchFamily="34" charset="0"/>
              </a:rPr>
              <a:t> </a:t>
            </a:r>
            <a:r>
              <a:rPr lang="fr-FR" sz="6800" b="1">
                <a:latin typeface="Maple Regular" panose="020B0503050000020003" pitchFamily="34" charset="0"/>
              </a:rPr>
              <a:t>un 2</a:t>
            </a:r>
            <a:r>
              <a:rPr lang="fr-FR" sz="6800" b="1" baseline="30000">
                <a:latin typeface="Maple Regular" panose="020B0503050000020003" pitchFamily="34" charset="0"/>
              </a:rPr>
              <a:t>ème</a:t>
            </a:r>
            <a:r>
              <a:rPr lang="fr-FR" sz="6800" b="1">
                <a:latin typeface="Maple Regular" panose="020B0503050000020003" pitchFamily="34" charset="0"/>
              </a:rPr>
              <a:t> dépôt définitif obligatoire</a:t>
            </a:r>
            <a:r>
              <a:rPr lang="fr-FR" sz="6800">
                <a:latin typeface="Maple Regular" panose="020B0503050000020003" pitchFamily="34" charset="0"/>
              </a:rPr>
              <a:t> du fichier de thèse soutenue sur ADUM, dans les délais suivants :</a:t>
            </a:r>
          </a:p>
          <a:p>
            <a:pPr lvl="1" algn="just">
              <a:spcAft>
                <a:spcPts val="300"/>
              </a:spcAft>
              <a:buClr>
                <a:srgbClr val="857761"/>
              </a:buClr>
              <a:buFont typeface="Wingdings" panose="05000000000000000000" pitchFamily="2" charset="2"/>
              <a:buChar char="n"/>
              <a:defRPr/>
            </a:pPr>
            <a:r>
              <a:rPr lang="fr-FR" sz="6800" b="1">
                <a:latin typeface="Maple Regular" panose="020B0503050000020003" pitchFamily="34" charset="0"/>
              </a:rPr>
              <a:t>immédiatement après soutenance si aucune correction</a:t>
            </a:r>
            <a:r>
              <a:rPr lang="fr-FR" sz="6800">
                <a:latin typeface="Maple Regular" panose="020B0503050000020003" pitchFamily="34" charset="0"/>
              </a:rPr>
              <a:t> n’est demandée. Un </a:t>
            </a:r>
            <a:r>
              <a:rPr lang="fr-FR" sz="6800" b="1">
                <a:latin typeface="Maple Regular" panose="020B0503050000020003" pitchFamily="34" charset="0"/>
              </a:rPr>
              <a:t>délai d’un mois</a:t>
            </a:r>
            <a:r>
              <a:rPr lang="fr-FR" sz="6800">
                <a:latin typeface="Maple Regular" panose="020B0503050000020003" pitchFamily="34" charset="0"/>
              </a:rPr>
              <a:t> est cependant accordé pour la vérification des éventuelles fautes d’orthographe, coquilles, etc., et pour la mise en conformité avec la feuille de style</a:t>
            </a:r>
          </a:p>
          <a:p>
            <a:pPr lvl="1" algn="just">
              <a:spcAft>
                <a:spcPts val="300"/>
              </a:spcAft>
              <a:buClr>
                <a:srgbClr val="857761"/>
              </a:buClr>
              <a:buFont typeface="Wingdings" panose="05000000000000000000" pitchFamily="2" charset="2"/>
              <a:buChar char="n"/>
              <a:defRPr/>
            </a:pPr>
            <a:r>
              <a:rPr lang="fr-FR" sz="6800" b="1">
                <a:latin typeface="Maple Regular" panose="020B0503050000020003" pitchFamily="34" charset="0"/>
              </a:rPr>
              <a:t>maximum 3 mois (délai légal) si le jury a demandé des corrections</a:t>
            </a:r>
            <a:r>
              <a:rPr lang="fr-FR" sz="6800">
                <a:latin typeface="Maple Regular" panose="020B0503050000020003" pitchFamily="34" charset="0"/>
              </a:rPr>
              <a:t> (dépôt de la version corrigée sous la responsabilité </a:t>
            </a:r>
            <a:r>
              <a:rPr lang="fr-FR" sz="6800" err="1">
                <a:latin typeface="Maple Regular" panose="020B0503050000020003" pitchFamily="34" charset="0"/>
              </a:rPr>
              <a:t>du·de</a:t>
            </a:r>
            <a:r>
              <a:rPr lang="fr-FR" sz="6800">
                <a:latin typeface="Maple Regular" panose="020B0503050000020003" pitchFamily="34" charset="0"/>
              </a:rPr>
              <a:t> la </a:t>
            </a:r>
            <a:r>
              <a:rPr lang="fr-FR" sz="6800" err="1">
                <a:latin typeface="Maple Regular" panose="020B0503050000020003" pitchFamily="34" charset="0"/>
              </a:rPr>
              <a:t>directeur·rice</a:t>
            </a:r>
            <a:r>
              <a:rPr lang="fr-FR" sz="6800">
                <a:latin typeface="Maple Regular" panose="020B0503050000020003" pitchFamily="34" charset="0"/>
              </a:rPr>
              <a:t> de thèse)</a:t>
            </a:r>
          </a:p>
          <a:p>
            <a:pPr lvl="1" algn="just">
              <a:spcAft>
                <a:spcPts val="300"/>
              </a:spcAft>
              <a:buClr>
                <a:srgbClr val="857761"/>
              </a:buClr>
              <a:buFont typeface="Wingdings" panose="05000000000000000000" pitchFamily="2" charset="2"/>
              <a:buChar char="n"/>
              <a:defRPr/>
            </a:pPr>
            <a:r>
              <a:rPr lang="fr-FR" sz="6800" b="1">
                <a:latin typeface="Maple Regular" panose="020B0503050000020003" pitchFamily="34" charset="0"/>
              </a:rPr>
              <a:t>ADUM permet désormais de déposer un dossier zip</a:t>
            </a:r>
            <a:r>
              <a:rPr lang="fr-FR" sz="6800">
                <a:latin typeface="Maple Regular" panose="020B0503050000020003" pitchFamily="34" charset="0"/>
              </a:rPr>
              <a:t> contenant plusieurs fichiers. </a:t>
            </a:r>
            <a:r>
              <a:rPr lang="fr-FR" sz="6800" b="1">
                <a:latin typeface="Maple Regular" panose="020B0503050000020003" pitchFamily="34" charset="0"/>
              </a:rPr>
              <a:t>Utilisez cette option uniquement si vous avez un deuxième tome</a:t>
            </a:r>
            <a:r>
              <a:rPr lang="fr-FR" sz="6800">
                <a:latin typeface="Maple Regular" panose="020B0503050000020003" pitchFamily="34" charset="0"/>
              </a:rPr>
              <a:t>, sinon déposez directement le fichier PDF</a:t>
            </a:r>
          </a:p>
          <a:p>
            <a:pPr algn="just">
              <a:spcAft>
                <a:spcPts val="300"/>
              </a:spcAft>
              <a:buClr>
                <a:srgbClr val="C1002A"/>
              </a:buClr>
              <a:buFont typeface="Wingdings" panose="05000000000000000000" pitchFamily="2" charset="2"/>
              <a:buChar char=""/>
              <a:defRPr/>
            </a:pPr>
            <a:r>
              <a:rPr lang="fr-FR" sz="6800">
                <a:latin typeface="Maple Regular" panose="020B0503050000020003" pitchFamily="34" charset="0"/>
              </a:rPr>
              <a:t>Ce dernier dépôt déclenche la procédure pour la délivrance de l’attestation de réussite et du diplôme de </a:t>
            </a:r>
            <a:r>
              <a:rPr lang="fr-FR" sz="6800" err="1">
                <a:latin typeface="Maple Regular" panose="020B0503050000020003" pitchFamily="34" charset="0"/>
              </a:rPr>
              <a:t>docteur·e</a:t>
            </a:r>
            <a:endParaRPr lang="fr-FR" sz="6800">
              <a:latin typeface="Maple Regular" panose="020B0503050000020003" pitchFamily="34" charset="0"/>
            </a:endParaRPr>
          </a:p>
          <a:p>
            <a:pPr algn="just">
              <a:spcAft>
                <a:spcPts val="300"/>
              </a:spcAft>
              <a:buClr>
                <a:srgbClr val="C1002A"/>
              </a:buClr>
              <a:buFont typeface="Wingdings" panose="05000000000000000000" pitchFamily="2" charset="2"/>
              <a:buChar char=""/>
              <a:defRPr/>
            </a:pPr>
            <a:r>
              <a:rPr lang="fr-FR" sz="6800">
                <a:latin typeface="Maple Regular"/>
              </a:rPr>
              <a:t>Le traitement par la DBD et le Bureau des études doctorales commence uniquement après réception du PV et rapport de soutenance, et de la remise du Contrat de diffusion signé.</a:t>
            </a:r>
          </a:p>
          <a:p>
            <a:pPr marL="0" indent="0">
              <a:buFont typeface="Wingdings" panose="05000000000000000000" pitchFamily="2" charset="2"/>
              <a:buNone/>
              <a:defRPr/>
            </a:pPr>
            <a:endParaRPr lang="fr-FR"/>
          </a:p>
        </p:txBody>
      </p:sp>
    </p:spTree>
    <p:extLst>
      <p:ext uri="{BB962C8B-B14F-4D97-AF65-F5344CB8AC3E}">
        <p14:creationId xmlns:p14="http://schemas.microsoft.com/office/powerpoint/2010/main" val="2206100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226FBDC3-4B18-45D7-A365-83D2A4534530}" type="slidenum">
              <a:rPr lang="fr-FR" altLang="fr-FR" smtClean="0"/>
              <a:pPr/>
              <a:t>14</a:t>
            </a:fld>
            <a:endParaRPr lang="fr-FR" altLang="fr-FR"/>
          </a:p>
        </p:txBody>
      </p:sp>
      <p:sp>
        <p:nvSpPr>
          <p:cNvPr id="5" name="Rectangle 2">
            <a:extLst>
              <a:ext uri="{FF2B5EF4-FFF2-40B4-BE49-F238E27FC236}">
                <a16:creationId xmlns:a16="http://schemas.microsoft.com/office/drawing/2014/main" id="{2129A7C2-0E20-4DC1-9C90-D4A228DC5CC8}"/>
              </a:ext>
            </a:extLst>
          </p:cNvPr>
          <p:cNvSpPr txBox="1">
            <a:spLocks noChangeArrowheads="1"/>
          </p:cNvSpPr>
          <p:nvPr/>
        </p:nvSpPr>
        <p:spPr>
          <a:xfrm>
            <a:off x="776536" y="404664"/>
            <a:ext cx="8856984" cy="598679"/>
          </a:xfrm>
          <a:prstGeom prst="rect">
            <a:avLst/>
          </a:prstGeom>
        </p:spPr>
        <p:txBody>
          <a:bodyPr lIns="91440" tIns="45720" rIns="91440" bIns="45720" anchor="t"/>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a:lstStyle>
          <a:p>
            <a:pPr algn="ctr" eaLnBrk="1" hangingPunct="1">
              <a:defRPr/>
            </a:pPr>
            <a:r>
              <a:rPr lang="fr-FR" altLang="fr-FR" sz="2800" kern="0">
                <a:solidFill>
                  <a:srgbClr val="C1002A"/>
                </a:solidFill>
                <a:latin typeface="Maple Medium"/>
              </a:rPr>
              <a:t>EXERCICE 3 : </a:t>
            </a:r>
            <a:r>
              <a:rPr lang="fr-FR" sz="2800" b="1">
                <a:solidFill>
                  <a:srgbClr val="C00000"/>
                </a:solidFill>
              </a:rPr>
              <a:t>organiser sa soutenance avec la scolarité et la bibliothèque</a:t>
            </a:r>
            <a:endParaRPr lang="fr-FR" altLang="fr-FR" sz="2800" kern="0">
              <a:solidFill>
                <a:srgbClr val="C00000"/>
              </a:solidFill>
              <a:latin typeface="Maple Medium" panose="020B0603060000020003" pitchFamily="34" charset="0"/>
            </a:endParaRPr>
          </a:p>
        </p:txBody>
      </p:sp>
      <p:sp>
        <p:nvSpPr>
          <p:cNvPr id="3" name="Rectangle 2"/>
          <p:cNvSpPr/>
          <p:nvPr/>
        </p:nvSpPr>
        <p:spPr>
          <a:xfrm>
            <a:off x="416496" y="1340768"/>
            <a:ext cx="9217024" cy="2023824"/>
          </a:xfrm>
          <a:prstGeom prst="rect">
            <a:avLst/>
          </a:prstGeom>
        </p:spPr>
        <p:txBody>
          <a:bodyPr wrap="square" lIns="91440" tIns="45720" rIns="91440" bIns="45720" anchor="t">
            <a:spAutoFit/>
          </a:bodyPr>
          <a:lstStyle/>
          <a:p>
            <a:pPr>
              <a:spcAft>
                <a:spcPts val="0"/>
              </a:spcAft>
            </a:pPr>
            <a:r>
              <a:rPr lang="fr-FR">
                <a:solidFill>
                  <a:srgbClr val="000000"/>
                </a:solidFill>
                <a:latin typeface="Maple Regular"/>
                <a:ea typeface="Calibri"/>
                <a:cs typeface="Arial"/>
              </a:rPr>
              <a:t>Compléter le rétro planning en vous aidant </a:t>
            </a:r>
            <a:r>
              <a:rPr lang="fr-FR" i="1">
                <a:solidFill>
                  <a:srgbClr val="000000"/>
                </a:solidFill>
                <a:latin typeface="Maple Regular"/>
                <a:ea typeface="Calibri"/>
                <a:cs typeface="Arial"/>
              </a:rPr>
              <a:t>du Guide des études doctorales et des doctorants inscrits au CNAM </a:t>
            </a:r>
            <a:r>
              <a:rPr lang="fr-FR">
                <a:solidFill>
                  <a:srgbClr val="000000"/>
                </a:solidFill>
                <a:latin typeface="Maple Regular"/>
                <a:ea typeface="Calibri"/>
                <a:cs typeface="Arial"/>
              </a:rPr>
              <a:t>(p.36). </a:t>
            </a:r>
            <a:endParaRPr lang="fr-FR">
              <a:solidFill>
                <a:srgbClr val="000000"/>
              </a:solidFill>
              <a:latin typeface="Times New Roman" panose="02020603050405020304" pitchFamily="18" charset="0"/>
              <a:ea typeface="Calibri" panose="020F0502020204030204" pitchFamily="34" charset="0"/>
            </a:endParaRPr>
          </a:p>
          <a:p>
            <a:pPr algn="just">
              <a:lnSpc>
                <a:spcPct val="107000"/>
              </a:lnSpc>
              <a:spcAft>
                <a:spcPts val="800"/>
              </a:spcAft>
            </a:pPr>
            <a:r>
              <a:rPr lang="fr-FR">
                <a:latin typeface="Maple"/>
                <a:ea typeface="Calibri"/>
                <a:cs typeface="Times New Roman"/>
              </a:rPr>
              <a:t>Vous pouvez le télécharger ici : </a:t>
            </a:r>
            <a:r>
              <a:rPr lang="fr-FR" u="sng">
                <a:solidFill>
                  <a:srgbClr val="0563C1"/>
                </a:solidFill>
                <a:latin typeface="Maple"/>
                <a:ea typeface="Calibri"/>
                <a:cs typeface="Times New Roman"/>
                <a:hlinkClick r:id="rId3"/>
              </a:rPr>
              <a:t>https://recherche.cnam.fr/etudes-doctorales-hdr/j-ai-choisi-le-cnam-pour-mon-doctorat-demarches-et-informations-805279.kjsp</a:t>
            </a:r>
          </a:p>
          <a:p>
            <a:pPr algn="just">
              <a:lnSpc>
                <a:spcPct val="107000"/>
              </a:lnSpc>
              <a:spcAft>
                <a:spcPts val="800"/>
              </a:spcAft>
            </a:pPr>
            <a:r>
              <a:rPr lang="fr-FR" u="sng">
                <a:solidFill>
                  <a:srgbClr val="0563C1"/>
                </a:solidFill>
                <a:latin typeface="Maple"/>
                <a:ea typeface="Calibri"/>
                <a:cs typeface="Times New Roman"/>
                <a:hlinkClick r:id="rId4"/>
              </a:rPr>
              <a:t>Vous pouvez aussi consulter cette page de la Direction de la recherche</a:t>
            </a:r>
            <a:r>
              <a:rPr lang="fr-FR" u="sng">
                <a:solidFill>
                  <a:srgbClr val="0563C1"/>
                </a:solidFill>
                <a:latin typeface="Maple"/>
                <a:ea typeface="Calibri"/>
                <a:cs typeface="Times New Roman"/>
              </a:rPr>
              <a:t>  </a:t>
            </a:r>
            <a:endParaRPr lang="fr-FR" u="sng">
              <a:solidFill>
                <a:srgbClr val="0563C1"/>
              </a:solidFill>
              <a:latin typeface="Maple"/>
              <a:ea typeface="Calibri" panose="020F0502020204030204" pitchFamily="34" charset="0"/>
              <a:cs typeface="Times New Roman" panose="02020603050405020304" pitchFamily="18" charset="0"/>
            </a:endParaRPr>
          </a:p>
          <a:p>
            <a:pPr algn="just">
              <a:lnSpc>
                <a:spcPct val="107000"/>
              </a:lnSpc>
              <a:spcAft>
                <a:spcPts val="800"/>
              </a:spcAft>
            </a:pPr>
            <a:endParaRPr lang="fr-FR" u="sng">
              <a:solidFill>
                <a:srgbClr val="0563C1"/>
              </a:solidFill>
              <a:latin typeface="Maple"/>
              <a:ea typeface="Calibri" panose="020F0502020204030204" pitchFamily="34" charset="0"/>
              <a:cs typeface="Times New Roman" panose="02020603050405020304" pitchFamily="18" charset="0"/>
            </a:endParaRPr>
          </a:p>
        </p:txBody>
      </p:sp>
      <p:pic>
        <p:nvPicPr>
          <p:cNvPr id="6" name="Image 5"/>
          <p:cNvPicPr/>
          <p:nvPr/>
        </p:nvPicPr>
        <p:blipFill>
          <a:blip r:embed="rId5"/>
          <a:stretch>
            <a:fillRect/>
          </a:stretch>
        </p:blipFill>
        <p:spPr>
          <a:xfrm>
            <a:off x="442829" y="3354403"/>
            <a:ext cx="9217024" cy="2373030"/>
          </a:xfrm>
          <a:prstGeom prst="rect">
            <a:avLst/>
          </a:prstGeom>
        </p:spPr>
      </p:pic>
    </p:spTree>
    <p:extLst>
      <p:ext uri="{BB962C8B-B14F-4D97-AF65-F5344CB8AC3E}">
        <p14:creationId xmlns:p14="http://schemas.microsoft.com/office/powerpoint/2010/main" val="260394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lèche droite 4">
            <a:extLst>
              <a:ext uri="{FF2B5EF4-FFF2-40B4-BE49-F238E27FC236}">
                <a16:creationId xmlns:a16="http://schemas.microsoft.com/office/drawing/2014/main" id="{A64C73CD-8E79-4318-A6EB-5B0968E9B3A9}"/>
              </a:ext>
            </a:extLst>
          </p:cNvPr>
          <p:cNvSpPr/>
          <p:nvPr/>
        </p:nvSpPr>
        <p:spPr>
          <a:xfrm>
            <a:off x="7615605" y="3802675"/>
            <a:ext cx="1181100" cy="820615"/>
          </a:xfrm>
          <a:prstGeom prst="rightArrow">
            <a:avLst/>
          </a:prstGeom>
          <a:solidFill>
            <a:srgbClr val="FFC000">
              <a:lumMod val="40000"/>
              <a:lumOff val="60000"/>
            </a:srgbClr>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6 mois après</a:t>
            </a:r>
          </a:p>
        </p:txBody>
      </p:sp>
      <p:sp>
        <p:nvSpPr>
          <p:cNvPr id="37" name="Rectangle 36">
            <a:extLst>
              <a:ext uri="{FF2B5EF4-FFF2-40B4-BE49-F238E27FC236}">
                <a16:creationId xmlns:a16="http://schemas.microsoft.com/office/drawing/2014/main" id="{D2167B08-A334-46F2-BC4A-99B57CD45D2D}"/>
              </a:ext>
            </a:extLst>
          </p:cNvPr>
          <p:cNvSpPr/>
          <p:nvPr/>
        </p:nvSpPr>
        <p:spPr>
          <a:xfrm>
            <a:off x="807428" y="2244969"/>
            <a:ext cx="2627434" cy="1449266"/>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2 mois avant</a:t>
            </a:r>
          </a:p>
          <a:p>
            <a:pPr marL="0" marR="0" lvl="0" indent="0" algn="l" defTabSz="685817" rtl="0" eaLnBrk="1" fontAlgn="auto" latinLnBrk="0" hangingPunct="1">
              <a:lnSpc>
                <a:spcPct val="100000"/>
              </a:lnSpc>
              <a:spcBef>
                <a:spcPts val="0"/>
              </a:spcBef>
              <a:spcAft>
                <a:spcPts val="0"/>
              </a:spcAft>
              <a:buClrTx/>
              <a:buSzTx/>
              <a:buFontTx/>
              <a:buNone/>
              <a:tabLst/>
              <a:defRPr/>
            </a:pPr>
            <a:br>
              <a:rPr kumimoji="0" lang="fr-FR" sz="750" b="1" i="0" u="none" strike="noStrike" kern="0" cap="none" spc="0" normalizeH="0" baseline="0" noProof="0">
                <a:ln>
                  <a:noFill/>
                </a:ln>
                <a:solidFill>
                  <a:prstClr val="black"/>
                </a:solidFill>
                <a:effectLst/>
                <a:uLnTx/>
                <a:uFillTx/>
                <a:latin typeface="Calibri" panose="020F0502020204030204"/>
                <a:ea typeface="+mn-ea"/>
                <a:cs typeface="+mn-cs"/>
              </a:rPr>
            </a:b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Je déclare ma venue en soutenance sur </a:t>
            </a:r>
            <a:r>
              <a:rPr kumimoji="0" lang="fr-FR" sz="900" b="0" i="0" u="none" strike="noStrike" kern="0" cap="none" spc="0" normalizeH="0" baseline="0" noProof="0" err="1">
                <a:ln>
                  <a:noFill/>
                </a:ln>
                <a:solidFill>
                  <a:prstClr val="black"/>
                </a:solidFill>
                <a:effectLst/>
                <a:uLnTx/>
                <a:uFillTx/>
                <a:latin typeface="Calibri" panose="020F0502020204030204"/>
                <a:ea typeface="+mn-ea"/>
                <a:cs typeface="+mn-cs"/>
              </a:rPr>
              <a:t>Adum</a:t>
            </a: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Je connais donc la composition de mon jury, la date et la salle de soutenance (que j’aurai réservée ou fait réserver par le biais de mon laboratoire)</a:t>
            </a:r>
            <a:b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b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En cas de doute sur le manuscrit de votre thèse,</a:t>
            </a:r>
            <a:r>
              <a:rPr kumimoji="0" lang="fr-FR" sz="900" b="0" i="0" u="none" strike="noStrike" kern="0" cap="none" spc="0" normalizeH="0" noProof="0">
                <a:ln>
                  <a:noFill/>
                </a:ln>
                <a:solidFill>
                  <a:prstClr val="black"/>
                </a:solidFill>
                <a:effectLst/>
                <a:uLnTx/>
                <a:uFillTx/>
                <a:latin typeface="Calibri" panose="020F0502020204030204"/>
                <a:ea typeface="+mn-ea"/>
                <a:cs typeface="+mn-cs"/>
              </a:rPr>
              <a:t> écrire à</a:t>
            </a: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a:t>
            </a:r>
            <a:r>
              <a:rPr kumimoji="0" lang="fr-FR" sz="900" b="0" i="0" u="sng" strike="noStrike" kern="0" cap="none" spc="0" normalizeH="0" baseline="0" noProof="0">
                <a:ln>
                  <a:noFill/>
                </a:ln>
                <a:solidFill>
                  <a:prstClr val="black"/>
                </a:solidFill>
                <a:effectLst/>
                <a:uLnTx/>
                <a:uFillTx/>
                <a:latin typeface="Calibri" panose="020F0502020204030204"/>
                <a:ea typeface="+mn-ea"/>
                <a:cs typeface="+mn-cs"/>
                <a:hlinkClick r:id="rId3"/>
              </a:rPr>
              <a:t>theses@cnam.fr</a:t>
            </a: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a:t>
            </a:r>
            <a:r>
              <a:rPr kumimoji="0" lang="fr-FR" sz="900" b="1" i="0" u="none" strike="noStrike" kern="0" cap="none" spc="0" normalizeH="0" baseline="0" noProof="0">
                <a:ln>
                  <a:noFill/>
                </a:ln>
                <a:solidFill>
                  <a:prstClr val="black"/>
                </a:solidFill>
                <a:effectLst/>
                <a:uLnTx/>
                <a:uFillTx/>
                <a:latin typeface="Calibri" panose="020F0502020204030204"/>
                <a:ea typeface="+mn-ea"/>
                <a:cs typeface="+mn-cs"/>
              </a:rPr>
              <a:t>pour l’indexation et vérifier la conformité du fichier de thèse</a:t>
            </a:r>
            <a:b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br>
            <a:endParaRPr kumimoji="0" lang="fr-FR" sz="9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FE3CFB67-D879-4392-A0EA-9A97A4FCE6D5}"/>
              </a:ext>
            </a:extLst>
          </p:cNvPr>
          <p:cNvSpPr/>
          <p:nvPr/>
        </p:nvSpPr>
        <p:spPr>
          <a:xfrm>
            <a:off x="807428" y="4637944"/>
            <a:ext cx="2706565" cy="1329103"/>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lIns="91440" tIns="45720" rIns="91440" bIns="45720"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1 mois avant la soutenance</a:t>
            </a:r>
            <a:b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br>
            <a:endParaRPr kumimoji="0" lang="fr-FR" sz="900" b="0" i="0" u="none" strike="noStrike" kern="0" cap="none" spc="0" normalizeH="0" baseline="0" noProof="0">
              <a:ln>
                <a:noFill/>
              </a:ln>
              <a:solidFill>
                <a:srgbClr val="000000"/>
              </a:solidFill>
              <a:effectLst/>
              <a:uLnTx/>
              <a:uFillTx/>
              <a:latin typeface="Calibri" panose="020F0502020204030204"/>
              <a:ea typeface="+mn-ea"/>
              <a:cs typeface="Calibri"/>
            </a:endParaRPr>
          </a:p>
          <a:p>
            <a:pPr marL="128270" marR="0" lvl="0" indent="-128270" algn="l" defTabSz="685817" rtl="0" eaLnBrk="1" fontAlgn="auto" latinLnBrk="0" hangingPunct="1">
              <a:lnSpc>
                <a:spcPct val="100000"/>
              </a:lnSpc>
              <a:spcBef>
                <a:spcPts val="0"/>
              </a:spcBef>
              <a:spcAft>
                <a:spcPts val="0"/>
              </a:spcAft>
              <a:buClrTx/>
              <a:buSzTx/>
              <a:buFontTx/>
              <a:buChar char="-"/>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Je réalise le premier dépôt de ma thèse en format PDF/A</a:t>
            </a:r>
            <a:endParaRPr kumimoji="0" lang="fr-FR" sz="900" b="0" i="0" u="none" strike="noStrike" kern="0" cap="none" spc="0" normalizeH="0" baseline="0" noProof="0">
              <a:ln>
                <a:noFill/>
              </a:ln>
              <a:solidFill>
                <a:prstClr val="black"/>
              </a:solidFill>
              <a:effectLst/>
              <a:uLnTx/>
              <a:uFillTx/>
              <a:latin typeface="Calibri" panose="020F0502020204030204"/>
              <a:ea typeface="+mn-ea"/>
              <a:cs typeface="Calibri" panose="020F0502020204030204"/>
            </a:endParaRPr>
          </a:p>
          <a:p>
            <a:pPr marL="128270" marR="0" lvl="0" indent="-128270" algn="l" defTabSz="685817" rtl="0" eaLnBrk="1" fontAlgn="auto" latinLnBrk="0" hangingPunct="1">
              <a:lnSpc>
                <a:spcPct val="100000"/>
              </a:lnSpc>
              <a:spcBef>
                <a:spcPts val="0"/>
              </a:spcBef>
              <a:spcAft>
                <a:spcPts val="0"/>
              </a:spcAft>
              <a:buClrTx/>
              <a:buSzTx/>
              <a:buFontTx/>
              <a:buChar char="-"/>
              <a:tabLst/>
              <a:defRPr/>
            </a:pPr>
            <a:r>
              <a:rPr kumimoji="0" lang="fr-FR" sz="900" b="1" i="0" u="none" strike="noStrike" kern="0" cap="none" spc="0" normalizeH="0" baseline="0" noProof="0">
                <a:ln>
                  <a:noFill/>
                </a:ln>
                <a:solidFill>
                  <a:srgbClr val="000000"/>
                </a:solidFill>
                <a:effectLst/>
                <a:uLnTx/>
                <a:uFillTx/>
                <a:latin typeface="Calibri" panose="020F0502020204030204"/>
                <a:ea typeface="+mn-ea"/>
                <a:cs typeface="+mn-cs"/>
              </a:rPr>
              <a:t>J’envoie le fichier aux membres du jury (en version papier uniquement sur demande) </a:t>
            </a:r>
            <a:endParaRPr kumimoji="0" lang="fr-FR" sz="900" b="1" i="0" u="none" strike="noStrike" kern="0" cap="none" spc="0" normalizeH="0" baseline="0" noProof="0">
              <a:ln>
                <a:noFill/>
              </a:ln>
              <a:solidFill>
                <a:srgbClr val="000000"/>
              </a:solidFill>
              <a:effectLst/>
              <a:uLnTx/>
              <a:uFillTx/>
              <a:latin typeface="Calibri" panose="020F0502020204030204"/>
              <a:ea typeface="+mn-ea"/>
              <a:cs typeface="Calibri"/>
            </a:endParaRPr>
          </a:p>
          <a:p>
            <a:pPr marL="128270" marR="0" lvl="0" indent="-128270" algn="l" defTabSz="685817" rtl="0" eaLnBrk="1" fontAlgn="auto" latinLnBrk="0" hangingPunct="1">
              <a:lnSpc>
                <a:spcPct val="100000"/>
              </a:lnSpc>
              <a:spcBef>
                <a:spcPts val="0"/>
              </a:spcBef>
              <a:spcAft>
                <a:spcPts val="0"/>
              </a:spcAft>
              <a:buClrTx/>
              <a:buSzTx/>
              <a:buFontTx/>
              <a:buChar char="-"/>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Je télécharge l’autorisation et le contrat de diffusion que je signe et envoie au bureau des études doctorales (DDR) par courrier postal</a:t>
            </a:r>
            <a:endParaRPr kumimoji="0" lang="fr-FR" sz="900" b="0" i="0" u="none" strike="noStrike" kern="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39" name="Rectangle 38">
            <a:extLst>
              <a:ext uri="{FF2B5EF4-FFF2-40B4-BE49-F238E27FC236}">
                <a16:creationId xmlns:a16="http://schemas.microsoft.com/office/drawing/2014/main" id="{9A90D8F3-B4FB-449A-A051-8FEBD4307A66}"/>
              </a:ext>
            </a:extLst>
          </p:cNvPr>
          <p:cNvSpPr/>
          <p:nvPr/>
        </p:nvSpPr>
        <p:spPr>
          <a:xfrm>
            <a:off x="3613640" y="1633904"/>
            <a:ext cx="2678723" cy="1318846"/>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21 à 14 jours avant </a:t>
            </a:r>
            <a:b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br>
            <a:endParaRPr kumimoji="0" lang="fr-FR" sz="750" b="1" i="0" u="none" strike="noStrike" kern="0" cap="none" spc="0" normalizeH="0" baseline="0" noProof="0">
              <a:ln>
                <a:noFill/>
              </a:ln>
              <a:solidFill>
                <a:srgbClr val="C00000"/>
              </a:solidFill>
              <a:effectLst/>
              <a:uLnTx/>
              <a:uFillTx/>
              <a:latin typeface="Calibri" panose="020F0502020204030204"/>
              <a:ea typeface="+mn-ea"/>
              <a:cs typeface="+mn-cs"/>
            </a:endParaRP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Les rapporteurs déposent leur pré-rapport dans </a:t>
            </a:r>
            <a:r>
              <a:rPr kumimoji="0" lang="fr-FR" sz="900" b="0" i="0" u="none" strike="noStrike" kern="0" cap="none" spc="0" normalizeH="0" baseline="0" noProof="0" err="1">
                <a:ln>
                  <a:noFill/>
                </a:ln>
                <a:solidFill>
                  <a:prstClr val="black"/>
                </a:solidFill>
                <a:effectLst/>
                <a:uLnTx/>
                <a:uFillTx/>
                <a:latin typeface="Calibri" panose="020F0502020204030204"/>
                <a:ea typeface="+mn-ea"/>
                <a:cs typeface="+mn-cs"/>
              </a:rPr>
              <a:t>Adum</a:t>
            </a: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via un lien transmis par mail par le bureau des études doctorales</a:t>
            </a: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L’école doctorale émet un avis (favorable ou défavorable)</a:t>
            </a: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Le chef d’établissement autorise ou non la soutenance</a:t>
            </a:r>
          </a:p>
          <a:p>
            <a:pPr marL="128591" marR="0" lvl="0" indent="-128591" algn="l" defTabSz="685817" rtl="0" eaLnBrk="1" fontAlgn="auto" latinLnBrk="0" hangingPunct="1">
              <a:lnSpc>
                <a:spcPct val="100000"/>
              </a:lnSpc>
              <a:spcBef>
                <a:spcPts val="0"/>
              </a:spcBef>
              <a:spcAft>
                <a:spcPts val="0"/>
              </a:spcAft>
              <a:buClrTx/>
              <a:buSzTx/>
              <a:buFontTx/>
              <a:buChar char="-"/>
              <a:tabLst/>
              <a:defRPr/>
            </a:pPr>
            <a:endParaRPr kumimoji="0" lang="fr-FR" sz="9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B51301B0-818F-4677-BF94-A91DEF04004D}"/>
              </a:ext>
            </a:extLst>
          </p:cNvPr>
          <p:cNvSpPr/>
          <p:nvPr/>
        </p:nvSpPr>
        <p:spPr>
          <a:xfrm>
            <a:off x="3924301" y="4642339"/>
            <a:ext cx="1940169" cy="1367204"/>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Le jour J</a:t>
            </a:r>
            <a:endParaRPr kumimoji="0" lang="fr-FR" sz="900" b="0" i="0" u="none" strike="noStrike" kern="0" cap="none" spc="0" normalizeH="0" baseline="0" noProof="0">
              <a:ln>
                <a:noFill/>
              </a:ln>
              <a:solidFill>
                <a:srgbClr val="C00000"/>
              </a:solidFill>
              <a:effectLst/>
              <a:uLnTx/>
              <a:uFillTx/>
              <a:latin typeface="Calibri" panose="020F0502020204030204"/>
              <a:ea typeface="+mn-ea"/>
              <a:cs typeface="+mn-cs"/>
            </a:endParaRP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Le directeur de thèse ou le doctorant télécharge le PV de soutenance depuis son espace personnel</a:t>
            </a:r>
            <a:b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br>
            <a:endParaRPr kumimoji="0" lang="fr-FR" sz="900" b="0"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l" defTabSz="685817"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Le directeur de thèse et les                       membres invités ne signent pas le PV de soutenance.</a:t>
            </a:r>
            <a:endParaRPr kumimoji="0" lang="fr-FR"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EBC07E07-B868-4B63-901E-15446A4F5D31}"/>
              </a:ext>
            </a:extLst>
          </p:cNvPr>
          <p:cNvSpPr/>
          <p:nvPr/>
        </p:nvSpPr>
        <p:spPr>
          <a:xfrm>
            <a:off x="5162552" y="3065585"/>
            <a:ext cx="2310911" cy="718038"/>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3 semaines après</a:t>
            </a: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Le directeur de thèse transmet au bureau des études doctorales les originaux du PV et du rapport de soutenance</a:t>
            </a:r>
          </a:p>
        </p:txBody>
      </p:sp>
      <p:sp>
        <p:nvSpPr>
          <p:cNvPr id="42" name="Rectangle 41">
            <a:extLst>
              <a:ext uri="{FF2B5EF4-FFF2-40B4-BE49-F238E27FC236}">
                <a16:creationId xmlns:a16="http://schemas.microsoft.com/office/drawing/2014/main" id="{493D2CFB-A5E9-40B3-8415-48BDCEFB8026}"/>
              </a:ext>
            </a:extLst>
          </p:cNvPr>
          <p:cNvSpPr/>
          <p:nvPr/>
        </p:nvSpPr>
        <p:spPr>
          <a:xfrm>
            <a:off x="6227885" y="4642340"/>
            <a:ext cx="2486758" cy="1444869"/>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1 à 3 mois après</a:t>
            </a: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Calibri" panose="020F0502020204030204"/>
                <a:ea typeface="+mn-ea"/>
                <a:cs typeface="+mn-cs"/>
              </a:rPr>
              <a:t>Je réalise le 2</a:t>
            </a:r>
            <a:r>
              <a:rPr kumimoji="0" lang="fr-FR" sz="900" b="0" i="0" u="none" strike="noStrike" kern="0" cap="none" spc="0" normalizeH="0" baseline="30000" noProof="0">
                <a:ln>
                  <a:noFill/>
                </a:ln>
                <a:solidFill>
                  <a:srgbClr val="000000"/>
                </a:solidFill>
                <a:effectLst/>
                <a:uLnTx/>
                <a:uFillTx/>
                <a:latin typeface="Calibri" panose="020F0502020204030204"/>
                <a:ea typeface="+mn-ea"/>
                <a:cs typeface="+mn-cs"/>
              </a:rPr>
              <a:t>ème</a:t>
            </a:r>
            <a:r>
              <a:rPr kumimoji="0" lang="fr-FR" sz="900" b="0" i="0" u="none" strike="noStrike" kern="0" cap="none" spc="0" normalizeH="0" baseline="0" noProof="0">
                <a:ln>
                  <a:noFill/>
                </a:ln>
                <a:solidFill>
                  <a:srgbClr val="000000"/>
                </a:solidFill>
                <a:effectLst/>
                <a:uLnTx/>
                <a:uFillTx/>
                <a:latin typeface="Calibri" panose="020F0502020204030204"/>
                <a:ea typeface="+mn-ea"/>
                <a:cs typeface="+mn-cs"/>
              </a:rPr>
              <a:t>  dépôt de mon manuscrit sur </a:t>
            </a:r>
            <a:r>
              <a:rPr kumimoji="0" lang="fr-FR" sz="900" b="0" i="0" u="none" strike="noStrike" kern="0" cap="none" spc="0" normalizeH="0" baseline="0" noProof="0" err="1">
                <a:ln>
                  <a:noFill/>
                </a:ln>
                <a:solidFill>
                  <a:srgbClr val="000000"/>
                </a:solidFill>
                <a:effectLst/>
                <a:uLnTx/>
                <a:uFillTx/>
                <a:latin typeface="Calibri" panose="020F0502020204030204"/>
                <a:ea typeface="+mn-ea"/>
                <a:cs typeface="+mn-cs"/>
              </a:rPr>
              <a:t>Adum</a:t>
            </a:r>
            <a:r>
              <a:rPr kumimoji="0" lang="fr-FR" sz="900" b="0" i="0" u="none" strike="noStrike" kern="0" cap="none" spc="0" normalizeH="0" baseline="0" noProof="0">
                <a:ln>
                  <a:noFill/>
                </a:ln>
                <a:solidFill>
                  <a:srgbClr val="000000"/>
                </a:solidFill>
                <a:effectLst/>
                <a:uLnTx/>
                <a:uFillTx/>
                <a:latin typeface="Calibri" panose="020F0502020204030204"/>
                <a:ea typeface="+mn-ea"/>
                <a:cs typeface="+mn-cs"/>
              </a:rPr>
              <a:t> au format PDF/A :</a:t>
            </a:r>
            <a:endParaRPr kumimoji="0" lang="fr-FR" sz="900" b="0" i="0" u="none" strike="noStrike" kern="0" cap="none" spc="0" normalizeH="0" baseline="0" noProof="0">
              <a:ln>
                <a:noFill/>
              </a:ln>
              <a:solidFill>
                <a:srgbClr val="000000"/>
              </a:solidFill>
              <a:effectLst/>
              <a:uLnTx/>
              <a:uFillTx/>
              <a:latin typeface="Calibri" panose="020F0502020204030204"/>
              <a:ea typeface="+mn-ea"/>
              <a:cs typeface="Calibri"/>
            </a:endParaRP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- 1 mois après, au plus tard, si la thèse est déclarée pouvant être reproduite en l’état</a:t>
            </a: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prstClr val="black"/>
                </a:solidFill>
                <a:effectLst/>
                <a:uLnTx/>
                <a:uFillTx/>
                <a:latin typeface="Calibri" panose="020F0502020204030204"/>
                <a:ea typeface="+mn-ea"/>
                <a:cs typeface="+mn-cs"/>
              </a:rPr>
              <a:t>- 3 mois après, au plus tard, si des modifications sont exigées par le jury et après validation par le directeur de thèse</a:t>
            </a:r>
          </a:p>
          <a:p>
            <a:pPr marL="0" marR="0" lvl="0" indent="0" algn="l"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prstClr val="black"/>
                </a:solidFill>
                <a:effectLst/>
                <a:uLnTx/>
                <a:uFillTx/>
                <a:latin typeface="Calibri" panose="020F0502020204030204"/>
                <a:ea typeface="+mn-ea"/>
                <a:cs typeface="+mn-cs"/>
              </a:rPr>
              <a:t>Je peux ensuite demander mon attestation de réussite au bureau des études doctorales (DDR)</a:t>
            </a:r>
          </a:p>
        </p:txBody>
      </p:sp>
      <p:sp>
        <p:nvSpPr>
          <p:cNvPr id="43" name="Rectangle 42">
            <a:extLst>
              <a:ext uri="{FF2B5EF4-FFF2-40B4-BE49-F238E27FC236}">
                <a16:creationId xmlns:a16="http://schemas.microsoft.com/office/drawing/2014/main" id="{242CD937-142D-47CD-97A1-A2C9EB1A5F1E}"/>
              </a:ext>
            </a:extLst>
          </p:cNvPr>
          <p:cNvSpPr/>
          <p:nvPr/>
        </p:nvSpPr>
        <p:spPr>
          <a:xfrm>
            <a:off x="8110905" y="2645021"/>
            <a:ext cx="1330569" cy="779585"/>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Délivrance du diplôme</a:t>
            </a:r>
          </a:p>
          <a:p>
            <a:pPr marL="0" marR="0" lvl="0" indent="0" algn="ctr" defTabSz="685817"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ctr" defTabSz="685817"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ctr" defTabSz="685817"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44" name="Image 43">
            <a:extLst>
              <a:ext uri="{FF2B5EF4-FFF2-40B4-BE49-F238E27FC236}">
                <a16:creationId xmlns:a16="http://schemas.microsoft.com/office/drawing/2014/main" id="{CD474B60-A052-46C9-9355-65B691930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1985" y="2948354"/>
            <a:ext cx="413238" cy="41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Connecteur en angle 98">
            <a:extLst>
              <a:ext uri="{FF2B5EF4-FFF2-40B4-BE49-F238E27FC236}">
                <a16:creationId xmlns:a16="http://schemas.microsoft.com/office/drawing/2014/main" id="{86A2FFBC-CF56-4761-A3B2-AEF3F71C89E2}"/>
              </a:ext>
            </a:extLst>
          </p:cNvPr>
          <p:cNvCxnSpPr>
            <a:cxnSpLocks/>
            <a:stCxn id="54" idx="0"/>
            <a:endCxn id="37" idx="2"/>
          </p:cNvCxnSpPr>
          <p:nvPr/>
        </p:nvCxnSpPr>
        <p:spPr>
          <a:xfrm rot="5400000" flipH="1" flipV="1">
            <a:off x="1683728" y="3571144"/>
            <a:ext cx="313592" cy="559777"/>
          </a:xfrm>
          <a:prstGeom prst="bentConnector3">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cxnSp>
        <p:nvCxnSpPr>
          <p:cNvPr id="46" name="Connecteur en angle 100">
            <a:extLst>
              <a:ext uri="{FF2B5EF4-FFF2-40B4-BE49-F238E27FC236}">
                <a16:creationId xmlns:a16="http://schemas.microsoft.com/office/drawing/2014/main" id="{F7C42349-E718-4A83-B978-3CDF72EFFCDC}"/>
              </a:ext>
            </a:extLst>
          </p:cNvPr>
          <p:cNvCxnSpPr>
            <a:cxnSpLocks/>
            <a:stCxn id="53" idx="2"/>
            <a:endCxn id="38" idx="0"/>
          </p:cNvCxnSpPr>
          <p:nvPr/>
        </p:nvCxnSpPr>
        <p:spPr>
          <a:xfrm rot="5400000">
            <a:off x="2352676" y="4219576"/>
            <a:ext cx="225669" cy="611066"/>
          </a:xfrm>
          <a:prstGeom prst="bentConnector3">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cxnSp>
        <p:nvCxnSpPr>
          <p:cNvPr id="47" name="Connecteur en angle 102">
            <a:extLst>
              <a:ext uri="{FF2B5EF4-FFF2-40B4-BE49-F238E27FC236}">
                <a16:creationId xmlns:a16="http://schemas.microsoft.com/office/drawing/2014/main" id="{550B7EC9-D872-44C5-9200-405BBE7569B8}"/>
              </a:ext>
            </a:extLst>
          </p:cNvPr>
          <p:cNvCxnSpPr>
            <a:stCxn id="56" idx="0"/>
            <a:endCxn id="39" idx="2"/>
          </p:cNvCxnSpPr>
          <p:nvPr/>
        </p:nvCxnSpPr>
        <p:spPr>
          <a:xfrm rot="5400000" flipH="1" flipV="1">
            <a:off x="3937490" y="2996712"/>
            <a:ext cx="1059473" cy="971550"/>
          </a:xfrm>
          <a:prstGeom prst="bentConnector3">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cxnSp>
        <p:nvCxnSpPr>
          <p:cNvPr id="48" name="Connecteur droit 47">
            <a:extLst>
              <a:ext uri="{FF2B5EF4-FFF2-40B4-BE49-F238E27FC236}">
                <a16:creationId xmlns:a16="http://schemas.microsoft.com/office/drawing/2014/main" id="{464E1D08-2FCB-424A-97DC-D5A8112B6436}"/>
              </a:ext>
            </a:extLst>
          </p:cNvPr>
          <p:cNvCxnSpPr>
            <a:stCxn id="52" idx="2"/>
            <a:endCxn id="40" idx="0"/>
          </p:cNvCxnSpPr>
          <p:nvPr/>
        </p:nvCxnSpPr>
        <p:spPr>
          <a:xfrm>
            <a:off x="4892921" y="4416671"/>
            <a:ext cx="1465" cy="225669"/>
          </a:xfrm>
          <a:prstGeom prst="line">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cxnSp>
        <p:nvCxnSpPr>
          <p:cNvPr id="49" name="Connecteur en angle 110">
            <a:extLst>
              <a:ext uri="{FF2B5EF4-FFF2-40B4-BE49-F238E27FC236}">
                <a16:creationId xmlns:a16="http://schemas.microsoft.com/office/drawing/2014/main" id="{87A99B1B-5FB7-4730-AF56-AC4D393A72E0}"/>
              </a:ext>
            </a:extLst>
          </p:cNvPr>
          <p:cNvCxnSpPr>
            <a:stCxn id="55" idx="0"/>
            <a:endCxn id="41" idx="2"/>
          </p:cNvCxnSpPr>
          <p:nvPr/>
        </p:nvCxnSpPr>
        <p:spPr>
          <a:xfrm rot="5400000" flipH="1" flipV="1">
            <a:off x="5947265" y="3639283"/>
            <a:ext cx="225669" cy="514350"/>
          </a:xfrm>
          <a:prstGeom prst="bentConnector3">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cxnSp>
        <p:nvCxnSpPr>
          <p:cNvPr id="50" name="Connecteur en angle 112">
            <a:extLst>
              <a:ext uri="{FF2B5EF4-FFF2-40B4-BE49-F238E27FC236}">
                <a16:creationId xmlns:a16="http://schemas.microsoft.com/office/drawing/2014/main" id="{9D24CAF6-DB1F-4905-98EC-C12CAA0A7E2B}"/>
              </a:ext>
            </a:extLst>
          </p:cNvPr>
          <p:cNvCxnSpPr>
            <a:cxnSpLocks/>
            <a:stCxn id="42" idx="0"/>
            <a:endCxn id="60" idx="2"/>
          </p:cNvCxnSpPr>
          <p:nvPr/>
        </p:nvCxnSpPr>
        <p:spPr>
          <a:xfrm rot="16200000" flipV="1">
            <a:off x="7128365" y="4300173"/>
            <a:ext cx="225669" cy="458665"/>
          </a:xfrm>
          <a:prstGeom prst="bentConnector3">
            <a:avLst>
              <a:gd name="adj1" fmla="val 50000"/>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cxnSp>
        <p:nvCxnSpPr>
          <p:cNvPr id="51" name="Connecteur en angle 114">
            <a:extLst>
              <a:ext uri="{FF2B5EF4-FFF2-40B4-BE49-F238E27FC236}">
                <a16:creationId xmlns:a16="http://schemas.microsoft.com/office/drawing/2014/main" id="{CC5EAF40-70FD-47CF-ADBA-EF6CC9DE5D15}"/>
              </a:ext>
            </a:extLst>
          </p:cNvPr>
          <p:cNvCxnSpPr>
            <a:cxnSpLocks/>
            <a:stCxn id="43" idx="2"/>
            <a:endCxn id="36" idx="0"/>
          </p:cNvCxnSpPr>
          <p:nvPr/>
        </p:nvCxnSpPr>
        <p:spPr>
          <a:xfrm rot="5400000">
            <a:off x="8392992" y="3419477"/>
            <a:ext cx="378069" cy="388327"/>
          </a:xfrm>
          <a:prstGeom prst="bentConnector3">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sp>
        <p:nvSpPr>
          <p:cNvPr id="52" name="Rectangle 51">
            <a:extLst>
              <a:ext uri="{FF2B5EF4-FFF2-40B4-BE49-F238E27FC236}">
                <a16:creationId xmlns:a16="http://schemas.microsoft.com/office/drawing/2014/main" id="{50656DF2-1C48-4F3B-B900-2879CD85CD38}"/>
              </a:ext>
            </a:extLst>
          </p:cNvPr>
          <p:cNvSpPr/>
          <p:nvPr/>
        </p:nvSpPr>
        <p:spPr>
          <a:xfrm>
            <a:off x="4589586" y="4009294"/>
            <a:ext cx="606669" cy="407377"/>
          </a:xfrm>
          <a:prstGeom prst="rect">
            <a:avLst/>
          </a:prstGeom>
          <a:solidFill>
            <a:srgbClr val="CC0000"/>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Jour J</a:t>
            </a:r>
          </a:p>
        </p:txBody>
      </p:sp>
      <p:sp>
        <p:nvSpPr>
          <p:cNvPr id="53" name="Rectangle 52">
            <a:extLst>
              <a:ext uri="{FF2B5EF4-FFF2-40B4-BE49-F238E27FC236}">
                <a16:creationId xmlns:a16="http://schemas.microsoft.com/office/drawing/2014/main" id="{2D61DFA2-2A7C-4DDD-85F4-4E065F02FF75}"/>
              </a:ext>
            </a:extLst>
          </p:cNvPr>
          <p:cNvSpPr/>
          <p:nvPr/>
        </p:nvSpPr>
        <p:spPr>
          <a:xfrm>
            <a:off x="2168770" y="4012223"/>
            <a:ext cx="1206012" cy="400050"/>
          </a:xfrm>
          <a:prstGeom prst="rect">
            <a:avLst/>
          </a:prstGeom>
          <a:solidFill>
            <a:srgbClr val="ED7D31">
              <a:lumMod val="60000"/>
              <a:lumOff val="40000"/>
            </a:srgbClr>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1 mois avant</a:t>
            </a:r>
          </a:p>
        </p:txBody>
      </p:sp>
      <p:sp>
        <p:nvSpPr>
          <p:cNvPr id="54" name="Rectangle 53">
            <a:extLst>
              <a:ext uri="{FF2B5EF4-FFF2-40B4-BE49-F238E27FC236}">
                <a16:creationId xmlns:a16="http://schemas.microsoft.com/office/drawing/2014/main" id="{221D52E1-9E31-4BA7-876C-0A9434F97925}"/>
              </a:ext>
            </a:extLst>
          </p:cNvPr>
          <p:cNvSpPr/>
          <p:nvPr/>
        </p:nvSpPr>
        <p:spPr>
          <a:xfrm>
            <a:off x="956898" y="4007829"/>
            <a:ext cx="1206011" cy="401515"/>
          </a:xfrm>
          <a:prstGeom prst="rect">
            <a:avLst/>
          </a:prstGeom>
          <a:solidFill>
            <a:srgbClr val="FFC000">
              <a:lumMod val="40000"/>
              <a:lumOff val="60000"/>
            </a:srgbClr>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2 mois avant</a:t>
            </a:r>
          </a:p>
        </p:txBody>
      </p:sp>
      <p:sp>
        <p:nvSpPr>
          <p:cNvPr id="55" name="Rectangle 54">
            <a:extLst>
              <a:ext uri="{FF2B5EF4-FFF2-40B4-BE49-F238E27FC236}">
                <a16:creationId xmlns:a16="http://schemas.microsoft.com/office/drawing/2014/main" id="{67C5CA11-80CA-4B70-9D88-4756037B581B}"/>
              </a:ext>
            </a:extLst>
          </p:cNvPr>
          <p:cNvSpPr/>
          <p:nvPr/>
        </p:nvSpPr>
        <p:spPr>
          <a:xfrm>
            <a:off x="5199186" y="4009294"/>
            <a:ext cx="1207477" cy="407377"/>
          </a:xfrm>
          <a:prstGeom prst="rect">
            <a:avLst/>
          </a:prstGeom>
          <a:solidFill>
            <a:srgbClr val="F38429"/>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3 semaines après </a:t>
            </a:r>
          </a:p>
        </p:txBody>
      </p:sp>
      <p:sp>
        <p:nvSpPr>
          <p:cNvPr id="56" name="Rectangle 55">
            <a:extLst>
              <a:ext uri="{FF2B5EF4-FFF2-40B4-BE49-F238E27FC236}">
                <a16:creationId xmlns:a16="http://schemas.microsoft.com/office/drawing/2014/main" id="{98515A56-0C89-4F06-B28E-BAF718CE9178}"/>
              </a:ext>
            </a:extLst>
          </p:cNvPr>
          <p:cNvSpPr/>
          <p:nvPr/>
        </p:nvSpPr>
        <p:spPr>
          <a:xfrm>
            <a:off x="3377713" y="4012223"/>
            <a:ext cx="1206011" cy="404446"/>
          </a:xfrm>
          <a:prstGeom prst="rect">
            <a:avLst/>
          </a:prstGeom>
          <a:solidFill>
            <a:srgbClr val="F38429"/>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21 à 14 jours avant</a:t>
            </a:r>
          </a:p>
        </p:txBody>
      </p:sp>
      <p:pic>
        <p:nvPicPr>
          <p:cNvPr id="58" name="Image 57">
            <a:extLst>
              <a:ext uri="{FF2B5EF4-FFF2-40B4-BE49-F238E27FC236}">
                <a16:creationId xmlns:a16="http://schemas.microsoft.com/office/drawing/2014/main" id="{0FE115F1-3BD6-493D-AC22-AD7F383956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5628" y="5127381"/>
            <a:ext cx="348762" cy="40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Image 58">
            <a:extLst>
              <a:ext uri="{FF2B5EF4-FFF2-40B4-BE49-F238E27FC236}">
                <a16:creationId xmlns:a16="http://schemas.microsoft.com/office/drawing/2014/main" id="{F7206F40-6EB4-4EF8-A047-95487F535D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0758" y="5325208"/>
            <a:ext cx="385396" cy="32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59">
            <a:extLst>
              <a:ext uri="{FF2B5EF4-FFF2-40B4-BE49-F238E27FC236}">
                <a16:creationId xmlns:a16="http://schemas.microsoft.com/office/drawing/2014/main" id="{8B779EF5-5198-4629-ABA7-2D42989BEFE3}"/>
              </a:ext>
            </a:extLst>
          </p:cNvPr>
          <p:cNvSpPr/>
          <p:nvPr/>
        </p:nvSpPr>
        <p:spPr>
          <a:xfrm>
            <a:off x="6408128" y="4009294"/>
            <a:ext cx="1207477" cy="407377"/>
          </a:xfrm>
          <a:prstGeom prst="rect">
            <a:avLst/>
          </a:prstGeom>
          <a:solidFill>
            <a:srgbClr val="F7AE71"/>
          </a:solidFill>
          <a:ln w="12700" cap="flat" cmpd="sng" algn="ctr">
            <a:solidFill>
              <a:sysClr val="windowText" lastClr="0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prstClr val="black"/>
                </a:solidFill>
                <a:effectLst/>
                <a:uLnTx/>
                <a:uFillTx/>
                <a:latin typeface="Calibri" panose="020F0502020204030204"/>
                <a:ea typeface="+mn-ea"/>
                <a:cs typeface="+mn-cs"/>
              </a:rPr>
              <a:t>1 à 3 mois après </a:t>
            </a:r>
          </a:p>
        </p:txBody>
      </p:sp>
      <p:sp>
        <p:nvSpPr>
          <p:cNvPr id="63" name="ZoneTexte 62">
            <a:extLst>
              <a:ext uri="{FF2B5EF4-FFF2-40B4-BE49-F238E27FC236}">
                <a16:creationId xmlns:a16="http://schemas.microsoft.com/office/drawing/2014/main" id="{EA62904C-7BCB-43E5-A99C-77A6C6A1CF46}"/>
              </a:ext>
            </a:extLst>
          </p:cNvPr>
          <p:cNvSpPr txBox="1"/>
          <p:nvPr/>
        </p:nvSpPr>
        <p:spPr>
          <a:xfrm>
            <a:off x="272480" y="193759"/>
            <a:ext cx="9505056" cy="954107"/>
          </a:xfrm>
          <a:prstGeom prst="rect">
            <a:avLst/>
          </a:prstGeom>
          <a:noFill/>
        </p:spPr>
        <p:txBody>
          <a:bodyPr wrap="square" anchor="ctr">
            <a:spAutoFit/>
          </a:bodyPr>
          <a:lstStyle/>
          <a:p>
            <a:pPr marL="0" marR="0" lvl="0" indent="0" algn="ctr" defTabSz="844083" rtl="0" eaLnBrk="0" fontAlgn="base" latinLnBrk="0" hangingPunct="0">
              <a:lnSpc>
                <a:spcPct val="100000"/>
              </a:lnSpc>
              <a:spcBef>
                <a:spcPct val="0"/>
              </a:spcBef>
              <a:spcAft>
                <a:spcPts val="0"/>
              </a:spcAft>
              <a:buClrTx/>
              <a:buSzTx/>
              <a:buFontTx/>
              <a:buNone/>
              <a:tabLst/>
              <a:defRPr/>
            </a:pPr>
            <a:r>
              <a:rPr kumimoji="0" lang="fr-FR" sz="2800" b="1" i="0" u="none" strike="noStrike" kern="1200" cap="none" spc="0" normalizeH="0" baseline="0" noProof="0">
                <a:ln>
                  <a:noFill/>
                </a:ln>
                <a:solidFill>
                  <a:srgbClr val="C10000"/>
                </a:solidFill>
                <a:effectLst/>
                <a:uLnTx/>
                <a:uFillTx/>
                <a:latin typeface="Calibri,Bold"/>
                <a:ea typeface="Calibri" panose="020F0502020204030204" pitchFamily="34" charset="0"/>
                <a:cs typeface="Times New Roman" panose="02020603050405020304" pitchFamily="18" charset="0"/>
              </a:rPr>
              <a:t>Rétro planning des actions à effectuer avant de soutenir sa thèse</a:t>
            </a:r>
            <a:endParaRPr kumimoji="0" lang="fr-FR" sz="105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9" name="Rectangle 68">
            <a:extLst>
              <a:ext uri="{FF2B5EF4-FFF2-40B4-BE49-F238E27FC236}">
                <a16:creationId xmlns:a16="http://schemas.microsoft.com/office/drawing/2014/main" id="{D94C8E8A-EC4B-4FC0-8609-ACAFE149D5AB}"/>
              </a:ext>
            </a:extLst>
          </p:cNvPr>
          <p:cNvSpPr/>
          <p:nvPr/>
        </p:nvSpPr>
        <p:spPr>
          <a:xfrm>
            <a:off x="6770077" y="1658817"/>
            <a:ext cx="1652954" cy="820615"/>
          </a:xfrm>
          <a:prstGeom prst="rect">
            <a:avLst/>
          </a:prstGeom>
          <a:solidFill>
            <a:sysClr val="window" lastClr="FFFFFF"/>
          </a:solidFill>
          <a:ln w="12700" cap="flat" cmpd="sng" algn="ctr">
            <a:solidFill>
              <a:srgbClr val="C00000"/>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685817"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Calibri" panose="020F0502020204030204"/>
                <a:ea typeface="+mn-ea"/>
                <a:cs typeface="+mn-cs"/>
              </a:rPr>
              <a:t>Traitement par l’équipe des thèses et validation pour signalement, archivage et diffusion</a:t>
            </a:r>
            <a:endParaRPr kumimoji="0" lang="fr-FR" sz="900" b="1"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70" name="Connecteur en angle 114">
            <a:extLst>
              <a:ext uri="{FF2B5EF4-FFF2-40B4-BE49-F238E27FC236}">
                <a16:creationId xmlns:a16="http://schemas.microsoft.com/office/drawing/2014/main" id="{F636562A-EB7F-4FA0-8829-52A1113D69B5}"/>
              </a:ext>
            </a:extLst>
          </p:cNvPr>
          <p:cNvCxnSpPr>
            <a:cxnSpLocks/>
            <a:stCxn id="69" idx="2"/>
          </p:cNvCxnSpPr>
          <p:nvPr/>
        </p:nvCxnSpPr>
        <p:spPr>
          <a:xfrm rot="16200000" flipH="1">
            <a:off x="6902695" y="3173292"/>
            <a:ext cx="1528397" cy="140677"/>
          </a:xfrm>
          <a:prstGeom prst="bentConnector3">
            <a:avLst/>
          </a:prstGeom>
          <a:noFill/>
          <a:ln w="28575" cap="flat" cmpd="sng" algn="ctr">
            <a:solidFill>
              <a:srgbClr val="C00000"/>
            </a:solidFill>
            <a:prstDash val="solid"/>
            <a:miter lim="800000"/>
          </a:ln>
          <a:effectLst>
            <a:outerShdw blurRad="50800" dist="38100" dir="2700000" algn="tl" rotWithShape="0">
              <a:prstClr val="black">
                <a:alpha val="40000"/>
              </a:prstClr>
            </a:outerShdw>
          </a:effectLst>
        </p:spPr>
      </p:cxnSp>
    </p:spTree>
    <p:extLst>
      <p:ext uri="{BB962C8B-B14F-4D97-AF65-F5344CB8AC3E}">
        <p14:creationId xmlns:p14="http://schemas.microsoft.com/office/powerpoint/2010/main" val="34250076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472" y="457200"/>
            <a:ext cx="9505056" cy="595536"/>
          </a:xfrm>
        </p:spPr>
        <p:txBody>
          <a:bodyPr/>
          <a:lstStyle/>
          <a:p>
            <a:pPr algn="ctr"/>
            <a:r>
              <a:rPr lang="fr-FR" b="1">
                <a:solidFill>
                  <a:srgbClr val="C00000"/>
                </a:solidFill>
                <a:latin typeface="Maple Medium"/>
              </a:rPr>
              <a:t>Diffuser sa thèse</a:t>
            </a: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16</a:t>
            </a:fld>
            <a:endParaRPr lang="fr-FR" altLang="fr-FR"/>
          </a:p>
        </p:txBody>
      </p:sp>
      <p:sp>
        <p:nvSpPr>
          <p:cNvPr id="6" name="ZoneTexte 5">
            <a:extLst>
              <a:ext uri="{FF2B5EF4-FFF2-40B4-BE49-F238E27FC236}">
                <a16:creationId xmlns:a16="http://schemas.microsoft.com/office/drawing/2014/main" id="{051544C1-0034-7100-2A6D-A04568884E09}"/>
              </a:ext>
            </a:extLst>
          </p:cNvPr>
          <p:cNvSpPr txBox="1"/>
          <p:nvPr/>
        </p:nvSpPr>
        <p:spPr>
          <a:xfrm>
            <a:off x="1044824" y="2213062"/>
            <a:ext cx="7989906" cy="12464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3200">
                <a:latin typeface="Maple"/>
                <a:ea typeface="Calibri Light"/>
                <a:cs typeface="Calibri Light"/>
              </a:rPr>
              <a:t>Les différents modes d'accès au fichier de thèse après la soutenance</a:t>
            </a:r>
            <a:endParaRPr lang="fr-FR"/>
          </a:p>
          <a:p>
            <a:endParaRPr lang="fr-FR" sz="1100" b="1">
              <a:solidFill>
                <a:srgbClr val="C00000"/>
              </a:solidFill>
              <a:latin typeface="Calibri Light"/>
              <a:ea typeface="Calibri Light"/>
              <a:cs typeface="Calibri Light"/>
            </a:endParaRPr>
          </a:p>
        </p:txBody>
      </p:sp>
    </p:spTree>
    <p:extLst>
      <p:ext uri="{BB962C8B-B14F-4D97-AF65-F5344CB8AC3E}">
        <p14:creationId xmlns:p14="http://schemas.microsoft.com/office/powerpoint/2010/main" val="1080537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0BA4D-300A-54B2-51A7-C6AC7257F7C4}"/>
              </a:ext>
            </a:extLst>
          </p:cNvPr>
          <p:cNvSpPr>
            <a:spLocks noGrp="1"/>
          </p:cNvSpPr>
          <p:nvPr>
            <p:ph type="title"/>
          </p:nvPr>
        </p:nvSpPr>
        <p:spPr/>
        <p:txBody>
          <a:bodyPr/>
          <a:lstStyle/>
          <a:p>
            <a:pPr algn="ctr"/>
            <a:r>
              <a:rPr lang="fr-FR" sz="3600">
                <a:solidFill>
                  <a:srgbClr val="C00000"/>
                </a:solidFill>
                <a:latin typeface="Maple Medium"/>
                <a:cs typeface="Arial"/>
              </a:rPr>
              <a:t>La diffusion sur Intranet</a:t>
            </a:r>
          </a:p>
        </p:txBody>
      </p:sp>
      <p:sp>
        <p:nvSpPr>
          <p:cNvPr id="3" name="Espace réservé du contenu 2">
            <a:extLst>
              <a:ext uri="{FF2B5EF4-FFF2-40B4-BE49-F238E27FC236}">
                <a16:creationId xmlns:a16="http://schemas.microsoft.com/office/drawing/2014/main" id="{01EF3818-E04A-4243-6039-D55A9B274218}"/>
              </a:ext>
            </a:extLst>
          </p:cNvPr>
          <p:cNvSpPr>
            <a:spLocks noGrp="1"/>
          </p:cNvSpPr>
          <p:nvPr>
            <p:ph idx="1"/>
          </p:nvPr>
        </p:nvSpPr>
        <p:spPr>
          <a:xfrm>
            <a:off x="327402" y="1575319"/>
            <a:ext cx="9083298" cy="4292081"/>
          </a:xfrm>
        </p:spPr>
        <p:txBody>
          <a:bodyPr/>
          <a:lstStyle/>
          <a:p>
            <a:pPr algn="just"/>
            <a:r>
              <a:rPr lang="fr-FR" sz="2000">
                <a:latin typeface="Maple Regular"/>
              </a:rPr>
              <a:t>Les thèses sont </a:t>
            </a:r>
            <a:r>
              <a:rPr lang="fr-FR" sz="2000" b="1">
                <a:latin typeface="Maple Regular"/>
              </a:rPr>
              <a:t>diffusables, a minima, dans l’enceinte de la communauté universitaire</a:t>
            </a:r>
            <a:r>
              <a:rPr lang="fr-FR" sz="2000">
                <a:latin typeface="Maple Regular"/>
              </a:rPr>
              <a:t>, sauf confidentialité :</a:t>
            </a:r>
            <a:endParaRPr lang="en-US" sz="2000">
              <a:latin typeface="Maple Regular"/>
            </a:endParaRPr>
          </a:p>
          <a:p>
            <a:pPr algn="just"/>
            <a:endParaRPr lang="fr-FR" sz="2000">
              <a:latin typeface="Maple Regular"/>
            </a:endParaRPr>
          </a:p>
          <a:p>
            <a:pPr lvl="1" algn="just">
              <a:buClr>
                <a:srgbClr val="C1002A"/>
              </a:buClr>
            </a:pPr>
            <a:r>
              <a:rPr lang="fr-FR" sz="1600">
                <a:latin typeface="Maple Regular"/>
              </a:rPr>
              <a:t>En tant qu’auteur de la thèse, je ne peux pas m’y opposer.</a:t>
            </a:r>
          </a:p>
          <a:p>
            <a:pPr lvl="1" algn="just">
              <a:buClr>
                <a:srgbClr val="C1002A"/>
              </a:buClr>
            </a:pPr>
            <a:r>
              <a:rPr lang="fr-FR" sz="1600">
                <a:latin typeface="Maple Regular"/>
              </a:rPr>
              <a:t>La diffusion de ma thèse </a:t>
            </a:r>
            <a:r>
              <a:rPr lang="fr-FR" sz="1600" b="1">
                <a:latin typeface="Maple Regular"/>
              </a:rPr>
              <a:t>sur internet est soumise à mon autorisation</a:t>
            </a:r>
            <a:r>
              <a:rPr lang="fr-FR" sz="1600">
                <a:latin typeface="Maple Regular"/>
              </a:rPr>
              <a:t>.</a:t>
            </a:r>
          </a:p>
          <a:p>
            <a:pPr algn="just">
              <a:buClr>
                <a:srgbClr val="AA9F96"/>
              </a:buClr>
            </a:pPr>
            <a:r>
              <a:rPr lang="fr-FR" sz="2000">
                <a:latin typeface="Maple Regular"/>
              </a:rPr>
              <a:t>Je peux choisir de </a:t>
            </a:r>
            <a:r>
              <a:rPr lang="fr-FR" sz="2000" b="1">
                <a:latin typeface="Maple Regular"/>
              </a:rPr>
              <a:t>différer la diffusion </a:t>
            </a:r>
            <a:r>
              <a:rPr lang="fr-FR" sz="2000">
                <a:latin typeface="Maple Regular"/>
              </a:rPr>
              <a:t>de ma thèse en apposant </a:t>
            </a:r>
            <a:r>
              <a:rPr lang="fr-FR">
                <a:solidFill>
                  <a:srgbClr val="C00000"/>
                </a:solidFill>
                <a:latin typeface="Maple Regular"/>
              </a:rPr>
              <a:t>un </a:t>
            </a:r>
            <a:r>
              <a:rPr lang="fr-FR" b="1">
                <a:solidFill>
                  <a:srgbClr val="C00000"/>
                </a:solidFill>
                <a:latin typeface="Maple Regular"/>
              </a:rPr>
              <a:t>embargo</a:t>
            </a:r>
            <a:r>
              <a:rPr lang="fr-FR" b="1">
                <a:latin typeface="Maple Regular"/>
              </a:rPr>
              <a:t>. </a:t>
            </a:r>
            <a:endParaRPr lang="fr-FR">
              <a:latin typeface="Maple Regular"/>
            </a:endParaRPr>
          </a:p>
          <a:p>
            <a:pPr algn="just">
              <a:buClr>
                <a:srgbClr val="AA9F96"/>
              </a:buClr>
            </a:pPr>
            <a:endParaRPr lang="fr-FR" sz="2000">
              <a:latin typeface="Maple Regular"/>
            </a:endParaRPr>
          </a:p>
          <a:p>
            <a:pPr lvl="1" algn="just">
              <a:buClr>
                <a:srgbClr val="C1002A"/>
              </a:buClr>
            </a:pPr>
            <a:r>
              <a:rPr lang="fr-FR" sz="1600">
                <a:latin typeface="Maple Regular"/>
              </a:rPr>
              <a:t>Une thèse sous embargo n’est </a:t>
            </a:r>
            <a:r>
              <a:rPr lang="fr-FR" sz="1600" b="1">
                <a:latin typeface="Maple Regular"/>
              </a:rPr>
              <a:t>pas diffusable sur internet</a:t>
            </a:r>
            <a:r>
              <a:rPr lang="fr-FR" sz="1600">
                <a:latin typeface="Maple Regular"/>
              </a:rPr>
              <a:t>.</a:t>
            </a:r>
            <a:endParaRPr lang="en-US" sz="1600">
              <a:latin typeface="Maple Regular"/>
            </a:endParaRPr>
          </a:p>
          <a:p>
            <a:pPr lvl="1" algn="just">
              <a:buClr>
                <a:srgbClr val="C1002A"/>
              </a:buClr>
            </a:pPr>
            <a:r>
              <a:rPr lang="fr-FR" sz="1600">
                <a:latin typeface="Maple Regular"/>
              </a:rPr>
              <a:t>Une thèse sous embargo est </a:t>
            </a:r>
            <a:r>
              <a:rPr lang="fr-FR" sz="1600" b="1">
                <a:latin typeface="Maple Regular"/>
              </a:rPr>
              <a:t>diffusable sur intranet</a:t>
            </a:r>
            <a:r>
              <a:rPr lang="fr-FR" sz="1600">
                <a:latin typeface="Maple Regular"/>
              </a:rPr>
              <a:t>.</a:t>
            </a:r>
            <a:endParaRPr lang="en-US" sz="1600">
              <a:latin typeface="Maple Regular"/>
            </a:endParaRPr>
          </a:p>
          <a:p>
            <a:pPr lvl="1" algn="just">
              <a:buClr>
                <a:srgbClr val="C1002A"/>
              </a:buClr>
            </a:pPr>
            <a:r>
              <a:rPr lang="fr-FR" sz="1600">
                <a:latin typeface="Maple Regular"/>
              </a:rPr>
              <a:t>L’embargo est </a:t>
            </a:r>
            <a:r>
              <a:rPr lang="fr-FR" sz="1600" b="1">
                <a:latin typeface="Maple Regular"/>
              </a:rPr>
              <a:t>provisoire</a:t>
            </a:r>
            <a:r>
              <a:rPr lang="fr-FR" sz="1600">
                <a:latin typeface="Maple Regular"/>
              </a:rPr>
              <a:t>. Il permet de différer la diffusion en ligne de la thèse.</a:t>
            </a:r>
            <a:endParaRPr lang="fr-FR" sz="1600"/>
          </a:p>
          <a:p>
            <a:pPr lvl="1" algn="just">
              <a:buClr>
                <a:srgbClr val="C1002A"/>
              </a:buClr>
            </a:pPr>
            <a:endParaRPr lang="fr-FR" sz="1200">
              <a:latin typeface="Maple Regular"/>
            </a:endParaRPr>
          </a:p>
        </p:txBody>
      </p:sp>
      <p:sp>
        <p:nvSpPr>
          <p:cNvPr id="4" name="Espace réservé du numéro de diapositive 3">
            <a:extLst>
              <a:ext uri="{FF2B5EF4-FFF2-40B4-BE49-F238E27FC236}">
                <a16:creationId xmlns:a16="http://schemas.microsoft.com/office/drawing/2014/main" id="{35A21AF4-6CAE-A2A9-ED00-C182889EF804}"/>
              </a:ext>
            </a:extLst>
          </p:cNvPr>
          <p:cNvSpPr>
            <a:spLocks noGrp="1"/>
          </p:cNvSpPr>
          <p:nvPr>
            <p:ph type="sldNum" sz="quarter" idx="11"/>
          </p:nvPr>
        </p:nvSpPr>
        <p:spPr/>
        <p:txBody>
          <a:bodyPr/>
          <a:lstStyle/>
          <a:p>
            <a:fld id="{03E53D28-B31F-4E2D-B448-C2E83C3B353D}" type="slidenum">
              <a:rPr lang="fr-FR" altLang="fr-FR"/>
              <a:pPr/>
              <a:t>17</a:t>
            </a:fld>
            <a:endParaRPr lang="fr-FR" altLang="fr-FR"/>
          </a:p>
        </p:txBody>
      </p:sp>
    </p:spTree>
    <p:extLst>
      <p:ext uri="{BB962C8B-B14F-4D97-AF65-F5344CB8AC3E}">
        <p14:creationId xmlns:p14="http://schemas.microsoft.com/office/powerpoint/2010/main" val="1005454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457200"/>
            <a:ext cx="8915400" cy="602559"/>
          </a:xfrm>
        </p:spPr>
        <p:txBody>
          <a:bodyPr/>
          <a:lstStyle/>
          <a:p>
            <a:pPr algn="ctr"/>
            <a:r>
              <a:rPr lang="fr-FR" sz="3600" b="1">
                <a:solidFill>
                  <a:srgbClr val="C00000"/>
                </a:solidFill>
                <a:latin typeface="Maple Medium"/>
              </a:rPr>
              <a:t>Diffuser sa thèse sur Internet</a:t>
            </a:r>
          </a:p>
        </p:txBody>
      </p:sp>
      <p:sp>
        <p:nvSpPr>
          <p:cNvPr id="6" name="Rectangle 5"/>
          <p:cNvSpPr/>
          <p:nvPr/>
        </p:nvSpPr>
        <p:spPr>
          <a:xfrm>
            <a:off x="4453528" y="1556792"/>
            <a:ext cx="4953000" cy="2585323"/>
          </a:xfrm>
          <a:prstGeom prst="rect">
            <a:avLst/>
          </a:prstGeom>
          <a:ln w="9525">
            <a:solidFill>
              <a:schemeClr val="tx1"/>
            </a:solidFill>
          </a:ln>
        </p:spPr>
        <p:txBody>
          <a:bodyPr>
            <a:spAutoFit/>
          </a:bodyPr>
          <a:lstStyle/>
          <a:p>
            <a:pPr algn="just"/>
            <a:r>
              <a:rPr lang="fr-FR">
                <a:latin typeface="Maple Regular" panose="020B0503050000020003" pitchFamily="34" charset="0"/>
                <a:ea typeface="Times New Roman" panose="02020603050405020304" pitchFamily="18" charset="0"/>
              </a:rPr>
              <a:t>Contexte : </a:t>
            </a:r>
          </a:p>
          <a:p>
            <a:pPr algn="just"/>
            <a:r>
              <a:rPr lang="fr-FR">
                <a:latin typeface="Maple Regular" panose="020B0503050000020003" pitchFamily="34" charset="0"/>
                <a:ea typeface="Times New Roman" panose="02020603050405020304" pitchFamily="18" charset="0"/>
              </a:rPr>
              <a:t>La thèse est diffusée sur </a:t>
            </a:r>
            <a:r>
              <a:rPr lang="fr-FR" b="1" u="sng">
                <a:solidFill>
                  <a:srgbClr val="0563C1"/>
                </a:solidFill>
                <a:latin typeface="Maple Regular" panose="020B0503050000020003" pitchFamily="34" charset="0"/>
                <a:ea typeface="Times New Roman" panose="02020603050405020304" pitchFamily="18" charset="0"/>
                <a:hlinkClick r:id="rId3"/>
              </a:rPr>
              <a:t>theses.fr</a:t>
            </a:r>
            <a:r>
              <a:rPr lang="fr-FR">
                <a:latin typeface="Maple Regular" panose="020B0503050000020003" pitchFamily="34" charset="0"/>
                <a:ea typeface="Times New Roman" panose="02020603050405020304" pitchFamily="18" charset="0"/>
              </a:rPr>
              <a:t> et sur la plateforme d’</a:t>
            </a:r>
            <a:r>
              <a:rPr lang="fr-FR" b="1">
                <a:latin typeface="Maple Regular" panose="020B0503050000020003" pitchFamily="34" charset="0"/>
                <a:ea typeface="Times New Roman" panose="02020603050405020304" pitchFamily="18" charset="0"/>
              </a:rPr>
              <a:t>archives ouvertes</a:t>
            </a:r>
            <a:r>
              <a:rPr lang="fr-FR">
                <a:latin typeface="Maple Regular" panose="020B0503050000020003" pitchFamily="34" charset="0"/>
                <a:ea typeface="Times New Roman" panose="02020603050405020304" pitchFamily="18" charset="0"/>
              </a:rPr>
              <a:t> nationale </a:t>
            </a:r>
            <a:r>
              <a:rPr lang="fr-FR" b="1" u="sng">
                <a:solidFill>
                  <a:srgbClr val="0563C1"/>
                </a:solidFill>
                <a:latin typeface="Maple Regular" panose="020B0503050000020003" pitchFamily="34" charset="0"/>
                <a:ea typeface="Times New Roman" panose="02020603050405020304" pitchFamily="18" charset="0"/>
                <a:hlinkClick r:id="rId4"/>
              </a:rPr>
              <a:t>TEL de HAL</a:t>
            </a:r>
            <a:r>
              <a:rPr lang="fr-FR">
                <a:latin typeface="Maple Regular" panose="020B0503050000020003" pitchFamily="34" charset="0"/>
                <a:ea typeface="Times New Roman" panose="02020603050405020304" pitchFamily="18" charset="0"/>
              </a:rPr>
              <a:t> (CNRS). Elle est ensuite moissonnée à l’international, notamment par </a:t>
            </a:r>
            <a:r>
              <a:rPr lang="fr-FR" b="1" u="sng">
                <a:solidFill>
                  <a:srgbClr val="0563C1"/>
                </a:solidFill>
                <a:latin typeface="Maple Regular" panose="020B0503050000020003" pitchFamily="34" charset="0"/>
                <a:ea typeface="Times New Roman" panose="02020603050405020304" pitchFamily="18" charset="0"/>
                <a:hlinkClick r:id="rId5"/>
              </a:rPr>
              <a:t>DART EUROPE</a:t>
            </a:r>
            <a:r>
              <a:rPr lang="fr-FR">
                <a:latin typeface="Maple Regular" panose="020B0503050000020003" pitchFamily="34" charset="0"/>
                <a:ea typeface="Times New Roman" panose="02020603050405020304" pitchFamily="18" charset="0"/>
              </a:rPr>
              <a:t> </a:t>
            </a:r>
          </a:p>
          <a:p>
            <a:pPr algn="just"/>
            <a:r>
              <a:rPr lang="fr-FR">
                <a:latin typeface="Maple Regular" panose="020B0503050000020003" pitchFamily="34" charset="0"/>
                <a:ea typeface="Times New Roman" panose="02020603050405020304" pitchFamily="18" charset="0"/>
              </a:rPr>
              <a:t>La version soutenue et validée est explicitement identifiée dans TEL, attestant son caractère officiel.  </a:t>
            </a:r>
            <a:endParaRPr lang="fr-FR" sz="1800">
              <a:effectLst/>
              <a:latin typeface="Maple Regular" panose="020B0503050000020003" pitchFamily="34" charset="0"/>
              <a:ea typeface="Times New Roman" panose="02020603050405020304" pitchFamily="18" charset="0"/>
            </a:endParaRPr>
          </a:p>
        </p:txBody>
      </p:sp>
      <p:sp>
        <p:nvSpPr>
          <p:cNvPr id="7" name="Rectangle 6"/>
          <p:cNvSpPr/>
          <p:nvPr/>
        </p:nvSpPr>
        <p:spPr>
          <a:xfrm>
            <a:off x="380492" y="1833790"/>
            <a:ext cx="3672408" cy="2031325"/>
          </a:xfrm>
          <a:prstGeom prst="rect">
            <a:avLst/>
          </a:prstGeom>
          <a:ln w="9525">
            <a:solidFill>
              <a:schemeClr val="tx1"/>
            </a:solidFill>
          </a:ln>
        </p:spPr>
        <p:txBody>
          <a:bodyPr wrap="square">
            <a:spAutoFit/>
          </a:bodyPr>
          <a:lstStyle/>
          <a:p>
            <a:pPr algn="just"/>
            <a:r>
              <a:rPr lang="fr-FR">
                <a:latin typeface="Maple Regular" panose="020B0503050000020003" pitchFamily="34" charset="0"/>
                <a:ea typeface="Times New Roman" panose="02020603050405020304" pitchFamily="18" charset="0"/>
              </a:rPr>
              <a:t>Contenu : </a:t>
            </a:r>
          </a:p>
          <a:p>
            <a:pPr marL="342900" lvl="0" indent="-342900" algn="jus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Contrôler le dépôt</a:t>
            </a:r>
          </a:p>
          <a:p>
            <a:pPr marL="342900" lvl="0" indent="-342900" algn="jus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La conservation de l’original</a:t>
            </a:r>
          </a:p>
          <a:p>
            <a:pPr marL="342900" lvl="0" indent="-342900" algn="jus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Avec des normes pérennes</a:t>
            </a:r>
          </a:p>
          <a:p>
            <a:pPr marL="342900" lvl="0" indent="-342900" algn="jus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Le fichier est immédiatement accessible : accès nomade, distant, sans intermédiaire. </a:t>
            </a:r>
          </a:p>
        </p:txBody>
      </p:sp>
      <p:sp>
        <p:nvSpPr>
          <p:cNvPr id="5" name="Rectangle 4"/>
          <p:cNvSpPr/>
          <p:nvPr/>
        </p:nvSpPr>
        <p:spPr>
          <a:xfrm>
            <a:off x="2216696" y="4797152"/>
            <a:ext cx="4953000" cy="1477328"/>
          </a:xfrm>
          <a:prstGeom prst="rect">
            <a:avLst/>
          </a:prstGeom>
          <a:ln w="9525">
            <a:solidFill>
              <a:schemeClr val="tx1"/>
            </a:solidFill>
          </a:ln>
        </p:spPr>
        <p:txBody>
          <a:bodyPr>
            <a:spAutoFit/>
          </a:bodyPr>
          <a:lstStyle/>
          <a:p>
            <a:pPr algn="just"/>
            <a:r>
              <a:rPr lang="fr-FR">
                <a:latin typeface="Maple Regular" panose="020B0503050000020003" pitchFamily="34" charset="0"/>
                <a:ea typeface="Times New Roman" panose="02020603050405020304" pitchFamily="18" charset="0"/>
              </a:rPr>
              <a:t>Objectifs :  </a:t>
            </a:r>
          </a:p>
          <a:p>
            <a:pPr marL="342900" lvl="0" indent="-342900" algn="jus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Faire avancer la recherche  </a:t>
            </a:r>
          </a:p>
          <a:p>
            <a:pPr marL="342900" lvl="0" indent="-342900" algn="just">
              <a:spcAft>
                <a:spcPts val="0"/>
              </a:spcAf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Valoriser votre travail </a:t>
            </a:r>
          </a:p>
          <a:p>
            <a:pPr marL="342900" lvl="0" indent="-342900" algn="just">
              <a:spcAft>
                <a:spcPts val="0"/>
              </a:spcAft>
              <a:buSzPts val="1000"/>
              <a:buFont typeface="Symbol" panose="05050102010706020507" pitchFamily="18" charset="2"/>
              <a:buChar char=""/>
              <a:tabLst>
                <a:tab pos="457200" algn="l"/>
              </a:tabLst>
            </a:pPr>
            <a:r>
              <a:rPr lang="fr-FR">
                <a:latin typeface="Maple Regular" panose="020B0503050000020003" pitchFamily="34" charset="0"/>
                <a:ea typeface="Times New Roman" panose="02020603050405020304" pitchFamily="18" charset="0"/>
              </a:rPr>
              <a:t>Vous faire connaître de la communauté scientifique internationale</a:t>
            </a:r>
            <a:endParaRPr lang="fr-FR" sz="1800">
              <a:effectLst/>
              <a:latin typeface="Maple Regular" panose="020B0503050000020003" pitchFamily="34" charset="0"/>
              <a:ea typeface="Times New Roman" panose="02020603050405020304" pitchFamily="18" charset="0"/>
            </a:endParaRPr>
          </a:p>
        </p:txBody>
      </p:sp>
      <p:sp>
        <p:nvSpPr>
          <p:cNvPr id="8" name="Espace réservé du numéro de diapositive 6">
            <a:extLst>
              <a:ext uri="{FF2B5EF4-FFF2-40B4-BE49-F238E27FC236}">
                <a16:creationId xmlns:a16="http://schemas.microsoft.com/office/drawing/2014/main" id="{3EF66F14-5480-4DF9-AB05-37C2921ABA18}"/>
              </a:ext>
            </a:extLst>
          </p:cNvPr>
          <p:cNvSpPr>
            <a:spLocks noGrp="1"/>
          </p:cNvSpPr>
          <p:nvPr>
            <p:ph type="sldNum" sz="quarter" idx="11"/>
          </p:nvPr>
        </p:nvSpPr>
        <p:spPr>
          <a:xfrm>
            <a:off x="9193902" y="6274480"/>
            <a:ext cx="425252"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C591C7F-F0A2-463B-8D0B-FE93F1AC6C32}" type="slidenum">
              <a:rPr lang="fr-FR" altLang="fr-FR" sz="1200" smtClean="0">
                <a:latin typeface="Maple Regular" pitchFamily="34" charset="0"/>
              </a:rPr>
              <a:pPr>
                <a:spcBef>
                  <a:spcPct val="0"/>
                </a:spcBef>
                <a:buClrTx/>
                <a:buSzTx/>
                <a:buFontTx/>
                <a:buNone/>
              </a:pPr>
              <a:t>18</a:t>
            </a:fld>
            <a:endParaRPr lang="fr-FR" altLang="fr-FR" sz="1200">
              <a:latin typeface="Maple Regular" pitchFamily="34" charset="0"/>
            </a:endParaRPr>
          </a:p>
        </p:txBody>
      </p:sp>
    </p:spTree>
    <p:extLst>
      <p:ext uri="{BB962C8B-B14F-4D97-AF65-F5344CB8AC3E}">
        <p14:creationId xmlns:p14="http://schemas.microsoft.com/office/powerpoint/2010/main" val="2275041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457200"/>
            <a:ext cx="8915400" cy="602559"/>
          </a:xfrm>
        </p:spPr>
        <p:txBody>
          <a:bodyPr/>
          <a:lstStyle/>
          <a:p>
            <a:pPr algn="ctr"/>
            <a:r>
              <a:rPr lang="fr-FR" sz="3600" b="1">
                <a:solidFill>
                  <a:srgbClr val="C00000"/>
                </a:solidFill>
                <a:latin typeface="Maple Medium"/>
              </a:rPr>
              <a:t>Diffusion partielle</a:t>
            </a:r>
          </a:p>
        </p:txBody>
      </p:sp>
      <p:sp>
        <p:nvSpPr>
          <p:cNvPr id="8" name="Espace réservé du numéro de diapositive 6">
            <a:extLst>
              <a:ext uri="{FF2B5EF4-FFF2-40B4-BE49-F238E27FC236}">
                <a16:creationId xmlns:a16="http://schemas.microsoft.com/office/drawing/2014/main" id="{3EF66F14-5480-4DF9-AB05-37C2921ABA18}"/>
              </a:ext>
            </a:extLst>
          </p:cNvPr>
          <p:cNvSpPr>
            <a:spLocks noGrp="1"/>
          </p:cNvSpPr>
          <p:nvPr>
            <p:ph type="sldNum" sz="quarter" idx="11"/>
          </p:nvPr>
        </p:nvSpPr>
        <p:spPr>
          <a:xfrm>
            <a:off x="9193902" y="6274480"/>
            <a:ext cx="425252"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C591C7F-F0A2-463B-8D0B-FE93F1AC6C32}" type="slidenum">
              <a:rPr lang="fr-FR" altLang="fr-FR" sz="1200" smtClean="0">
                <a:latin typeface="Maple Regular" pitchFamily="34" charset="0"/>
              </a:rPr>
              <a:pPr>
                <a:spcBef>
                  <a:spcPct val="0"/>
                </a:spcBef>
                <a:buClrTx/>
                <a:buSzTx/>
                <a:buFontTx/>
                <a:buNone/>
              </a:pPr>
              <a:t>19</a:t>
            </a:fld>
            <a:endParaRPr lang="fr-FR" altLang="fr-FR" sz="1200">
              <a:latin typeface="Maple Regular" pitchFamily="34" charset="0"/>
            </a:endParaRPr>
          </a:p>
        </p:txBody>
      </p:sp>
      <p:sp>
        <p:nvSpPr>
          <p:cNvPr id="3" name="ZoneTexte 2">
            <a:extLst>
              <a:ext uri="{FF2B5EF4-FFF2-40B4-BE49-F238E27FC236}">
                <a16:creationId xmlns:a16="http://schemas.microsoft.com/office/drawing/2014/main" id="{9C0D9BBA-0E16-B242-C29C-81402C446253}"/>
              </a:ext>
            </a:extLst>
          </p:cNvPr>
          <p:cNvSpPr txBox="1"/>
          <p:nvPr/>
        </p:nvSpPr>
        <p:spPr>
          <a:xfrm>
            <a:off x="637118" y="1516857"/>
            <a:ext cx="821823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spcBef>
                <a:spcPct val="20000"/>
              </a:spcBef>
            </a:pPr>
            <a:r>
              <a:rPr lang="fr-FR" sz="2000">
                <a:latin typeface="Maple Regular"/>
              </a:rPr>
              <a:t>Je peux fournir à mon établissement</a:t>
            </a:r>
            <a:r>
              <a:rPr lang="fr-FR" sz="2000" b="1">
                <a:latin typeface="Maple Regular"/>
              </a:rPr>
              <a:t> deux versions de ma thèse :</a:t>
            </a:r>
            <a:endParaRPr lang="en-US" sz="2000">
              <a:latin typeface="Maple Regular"/>
            </a:endParaRPr>
          </a:p>
          <a:p>
            <a:pPr marL="285750" indent="-285750" algn="just">
              <a:spcBef>
                <a:spcPct val="20000"/>
              </a:spcBef>
              <a:buFont typeface="Arial"/>
              <a:buChar char="•"/>
            </a:pPr>
            <a:endParaRPr lang="fr-FR" sz="2000">
              <a:latin typeface="Maple Regular"/>
            </a:endParaRPr>
          </a:p>
          <a:p>
            <a:pPr marL="742950" lvl="1" indent="-285750" algn="just">
              <a:spcBef>
                <a:spcPct val="20000"/>
              </a:spcBef>
              <a:buFont typeface="Arial"/>
              <a:buChar char="•"/>
            </a:pPr>
            <a:r>
              <a:rPr lang="fr-FR" sz="2000">
                <a:latin typeface="Maple Regular"/>
              </a:rPr>
              <a:t>une version complète, archivable ; </a:t>
            </a:r>
            <a:endParaRPr lang="en-US" sz="2000">
              <a:latin typeface="Maple Regular"/>
            </a:endParaRPr>
          </a:p>
          <a:p>
            <a:pPr marL="742950" lvl="1" indent="-285750" algn="just">
              <a:spcBef>
                <a:spcPct val="20000"/>
              </a:spcBef>
              <a:buFont typeface="Arial"/>
              <a:buChar char="•"/>
            </a:pPr>
            <a:r>
              <a:rPr lang="fr-FR" sz="2000">
                <a:latin typeface="Maple Regular"/>
              </a:rPr>
              <a:t>une version incomplète, diffusable sur intranet et internet, expurgée des éléments que je ne veux/peux pas diffuser en ligne (éléments sous droit, remerciements, etc...). </a:t>
            </a:r>
          </a:p>
          <a:p>
            <a:pPr marL="742950" lvl="1" indent="-285750" algn="just">
              <a:spcBef>
                <a:spcPct val="20000"/>
              </a:spcBef>
              <a:buFont typeface="Arial"/>
              <a:buChar char="•"/>
            </a:pPr>
            <a:r>
              <a:rPr lang="fr-FR" sz="2000">
                <a:latin typeface="Maple Regular"/>
              </a:rPr>
              <a:t>si je retire des éléments de ma thèse, je les remplace par des aplats noirs ou gris, pour indiquer aux lecteurs que des éléments ont été retirés</a:t>
            </a:r>
            <a:r>
              <a:rPr lang="fr-FR" sz="2400">
                <a:latin typeface="Maple Regular"/>
              </a:rPr>
              <a:t>.</a:t>
            </a:r>
            <a:endParaRPr lang="fr-FR" sz="2000">
              <a:cs typeface="Arial" panose="020B0604020202020204" pitchFamily="34" charset="0"/>
            </a:endParaRPr>
          </a:p>
        </p:txBody>
      </p:sp>
    </p:spTree>
    <p:extLst>
      <p:ext uri="{BB962C8B-B14F-4D97-AF65-F5344CB8AC3E}">
        <p14:creationId xmlns:p14="http://schemas.microsoft.com/office/powerpoint/2010/main" val="1701650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226FBDC3-4B18-45D7-A365-83D2A4534530}" type="slidenum">
              <a:rPr lang="fr-FR" altLang="fr-FR" smtClean="0"/>
              <a:pPr/>
              <a:t>20</a:t>
            </a:fld>
            <a:endParaRPr lang="fr-FR" altLang="fr-FR"/>
          </a:p>
        </p:txBody>
      </p:sp>
      <p:pic>
        <p:nvPicPr>
          <p:cNvPr id="3" name="Image 2"/>
          <p:cNvPicPr/>
          <p:nvPr/>
        </p:nvPicPr>
        <p:blipFill>
          <a:blip r:embed="rId2"/>
          <a:stretch>
            <a:fillRect/>
          </a:stretch>
        </p:blipFill>
        <p:spPr>
          <a:xfrm>
            <a:off x="776536" y="620688"/>
            <a:ext cx="8352928" cy="5544615"/>
          </a:xfrm>
          <a:prstGeom prst="rect">
            <a:avLst/>
          </a:prstGeom>
        </p:spPr>
      </p:pic>
    </p:spTree>
    <p:extLst>
      <p:ext uri="{BB962C8B-B14F-4D97-AF65-F5344CB8AC3E}">
        <p14:creationId xmlns:p14="http://schemas.microsoft.com/office/powerpoint/2010/main" val="1882037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57200"/>
            <a:ext cx="9712672" cy="1371600"/>
          </a:xfrm>
        </p:spPr>
        <p:txBody>
          <a:bodyPr/>
          <a:lstStyle/>
          <a:p>
            <a:pPr algn="ctr"/>
            <a:r>
              <a:rPr lang="fr-FR" sz="4000">
                <a:solidFill>
                  <a:srgbClr val="C00000"/>
                </a:solidFill>
                <a:latin typeface="Maple Medium"/>
              </a:rPr>
              <a:t>Le cas des thèses confidentielles</a:t>
            </a:r>
            <a:endParaRPr lang="fr-FR" sz="4000">
              <a:solidFill>
                <a:srgbClr val="C00000"/>
              </a:solidFill>
              <a:latin typeface="Maple Medium" panose="020B0603060000020003" pitchFamily="34" charset="0"/>
            </a:endParaRPr>
          </a:p>
        </p:txBody>
      </p:sp>
      <p:sp>
        <p:nvSpPr>
          <p:cNvPr id="3" name="Espace réservé du contenu 2"/>
          <p:cNvSpPr>
            <a:spLocks noGrp="1"/>
          </p:cNvSpPr>
          <p:nvPr>
            <p:ph idx="1"/>
          </p:nvPr>
        </p:nvSpPr>
        <p:spPr>
          <a:xfrm>
            <a:off x="495300" y="1981200"/>
            <a:ext cx="8915400" cy="4400128"/>
          </a:xfrm>
        </p:spPr>
        <p:txBody>
          <a:bodyPr>
            <a:normAutofit fontScale="70000" lnSpcReduction="20000"/>
          </a:bodyPr>
          <a:lstStyle/>
          <a:p>
            <a:pPr marL="0" indent="0">
              <a:buNone/>
            </a:pPr>
            <a:endParaRPr lang="fr-FR" b="1"/>
          </a:p>
          <a:p>
            <a:pPr marL="0" indent="0">
              <a:buNone/>
            </a:pPr>
            <a:r>
              <a:rPr lang="fr-FR">
                <a:latin typeface="Maple Regular" panose="020B0503050000020003" pitchFamily="34" charset="0"/>
              </a:rPr>
              <a:t>Quelle ≠ entre thèse en ligne sous embargo et thèse confidentielle?</a:t>
            </a:r>
          </a:p>
          <a:p>
            <a:pPr marL="0" indent="0">
              <a:buNone/>
            </a:pPr>
            <a:endParaRPr lang="fr-FR">
              <a:latin typeface="Maple Regular" panose="020B0503050000020003" pitchFamily="34" charset="0"/>
            </a:endParaRPr>
          </a:p>
          <a:p>
            <a:pPr>
              <a:buFont typeface="Wingdings" panose="05000000000000000000" pitchFamily="2" charset="2"/>
              <a:buChar char="q"/>
            </a:pPr>
            <a:r>
              <a:rPr lang="fr-FR">
                <a:latin typeface="Maple Regular" panose="020B0503050000020003" pitchFamily="34" charset="0"/>
              </a:rPr>
              <a:t>Une thèse confidentielle n’est diffusable ni sur internet, ni sur intranet.</a:t>
            </a:r>
          </a:p>
          <a:p>
            <a:r>
              <a:rPr lang="fr-FR">
                <a:latin typeface="Maple Regular" panose="020B0503050000020003" pitchFamily="34" charset="0"/>
              </a:rPr>
              <a:t>La confidentialité doit être justifiée.</a:t>
            </a:r>
          </a:p>
          <a:p>
            <a:r>
              <a:rPr lang="fr-FR">
                <a:latin typeface="Maple Regular" panose="020B0503050000020003" pitchFamily="34" charset="0"/>
              </a:rPr>
              <a:t>La confidentialité est limitée dans le temps.</a:t>
            </a:r>
          </a:p>
          <a:p>
            <a:r>
              <a:rPr lang="fr-FR">
                <a:latin typeface="Maple Regular"/>
              </a:rPr>
              <a:t>C’est l’</a:t>
            </a:r>
            <a:r>
              <a:rPr lang="fr-FR" b="1">
                <a:latin typeface="Maple Regular"/>
              </a:rPr>
              <a:t>administration </a:t>
            </a:r>
            <a:r>
              <a:rPr lang="fr-FR">
                <a:latin typeface="Maple Regular"/>
              </a:rPr>
              <a:t>qui décide de la confidentialité de la thèse et non l’auteur à la demande du directeur de thèse. </a:t>
            </a:r>
            <a:endParaRPr lang="fr-FR">
              <a:latin typeface="Maple Regular" panose="020B0503050000020003" pitchFamily="34" charset="0"/>
            </a:endParaRPr>
          </a:p>
          <a:p>
            <a:r>
              <a:rPr lang="fr-FR" b="1" u="sng">
                <a:latin typeface="Maple Regular" panose="020B0503050000020003" pitchFamily="34" charset="0"/>
              </a:rPr>
              <a:t>Une thèse confidentielle doit être archivée au CINES et signalée dans </a:t>
            </a:r>
            <a:r>
              <a:rPr lang="fr-FR" sz="2900" b="1" u="sng">
                <a:latin typeface="Maple Regular" panose="020B0503050000020003" pitchFamily="34" charset="0"/>
              </a:rPr>
              <a:t>le </a:t>
            </a:r>
            <a:r>
              <a:rPr lang="fr-FR" sz="2900" b="1" u="sng" err="1">
                <a:latin typeface="Maple Regular" panose="020B0503050000020003" pitchFamily="34" charset="0"/>
              </a:rPr>
              <a:t>Sudoc</a:t>
            </a:r>
            <a:r>
              <a:rPr lang="fr-FR" sz="2900" b="1" u="sng">
                <a:latin typeface="Maple Regular" panose="020B0503050000020003" pitchFamily="34" charset="0"/>
              </a:rPr>
              <a:t> et dans theses.fr.</a:t>
            </a:r>
          </a:p>
          <a:p>
            <a:endParaRPr lang="fr-FR" sz="2900" b="1" u="sng"/>
          </a:p>
          <a:p>
            <a:endParaRPr lang="fr-FR" sz="2900" u="sng"/>
          </a:p>
          <a:p>
            <a:pPr marL="0" indent="0">
              <a:buNone/>
            </a:pPr>
            <a:r>
              <a:rPr lang="fr-FR" sz="1400">
                <a:latin typeface="Maple" panose="02000503050000020003" pitchFamily="50" charset="0"/>
              </a:rPr>
              <a:t>Source : Maïté Roux. ABES. Archiver, signaler, diffuser les thèses de doctorat françaises : une mission nationale. Séminaire MMSH : La thèse, entre littérature grise et données de la recherche. </a:t>
            </a:r>
            <a:r>
              <a:rPr lang="en-US" sz="1400">
                <a:latin typeface="Maple" panose="02000503050000020003" pitchFamily="50" charset="0"/>
              </a:rPr>
              <a:t>03/12/2020.</a:t>
            </a:r>
            <a:endParaRPr lang="fr-FR" sz="1400">
              <a:latin typeface="Maple" panose="02000503050000020003" pitchFamily="50" charset="0"/>
            </a:endParaRPr>
          </a:p>
          <a:p>
            <a:endParaRPr lang="fr-FR" b="1" u="sng"/>
          </a:p>
          <a:p>
            <a:endParaRPr lang="fr-FR"/>
          </a:p>
          <a:p>
            <a:pPr marL="0" indent="0" algn="just">
              <a:buNone/>
            </a:pPr>
            <a:endParaRPr lang="fr-FR"/>
          </a:p>
          <a:p>
            <a:endParaRPr lang="fr-FR"/>
          </a:p>
          <a:p>
            <a:endParaRPr lang="fr-FR"/>
          </a:p>
        </p:txBody>
      </p:sp>
      <p:sp>
        <p:nvSpPr>
          <p:cNvPr id="6" name="Espace réservé du numéro de diapositive 5"/>
          <p:cNvSpPr>
            <a:spLocks noGrp="1"/>
          </p:cNvSpPr>
          <p:nvPr>
            <p:ph type="sldNum" sz="quarter" idx="12"/>
          </p:nvPr>
        </p:nvSpPr>
        <p:spPr>
          <a:xfrm>
            <a:off x="9201472" y="6295603"/>
            <a:ext cx="511200" cy="476250"/>
          </a:xfrm>
        </p:spPr>
        <p:txBody>
          <a:bodyPr/>
          <a:lstStyle/>
          <a:p>
            <a:fld id="{A63E2F55-217E-784D-959E-8EB90DBD2478}" type="slidenum">
              <a:rPr lang="fr-FR" smtClean="0"/>
              <a:pPr/>
              <a:t>21</a:t>
            </a:fld>
            <a:endParaRPr lang="fr-FR"/>
          </a:p>
        </p:txBody>
      </p:sp>
    </p:spTree>
    <p:extLst>
      <p:ext uri="{BB962C8B-B14F-4D97-AF65-F5344CB8AC3E}">
        <p14:creationId xmlns:p14="http://schemas.microsoft.com/office/powerpoint/2010/main" val="1606869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553669"/>
            <a:ext cx="8939336" cy="527538"/>
          </a:xfrm>
        </p:spPr>
        <p:txBody>
          <a:bodyPr/>
          <a:lstStyle/>
          <a:p>
            <a:r>
              <a:rPr lang="fr-FR" sz="4000" b="1">
                <a:solidFill>
                  <a:srgbClr val="C00000"/>
                </a:solidFill>
                <a:latin typeface="Maple Regular" panose="020B0503050000020003" pitchFamily="34" charset="0"/>
              </a:rPr>
              <a:t>Motifs et durée de la confidentialité</a:t>
            </a:r>
          </a:p>
        </p:txBody>
      </p:sp>
      <p:sp>
        <p:nvSpPr>
          <p:cNvPr id="3" name="Espace réservé du contenu 2"/>
          <p:cNvSpPr>
            <a:spLocks noGrp="1"/>
          </p:cNvSpPr>
          <p:nvPr>
            <p:ph idx="1"/>
          </p:nvPr>
        </p:nvSpPr>
        <p:spPr>
          <a:xfrm>
            <a:off x="495300" y="1427148"/>
            <a:ext cx="8915400" cy="4472136"/>
          </a:xfrm>
        </p:spPr>
        <p:txBody>
          <a:bodyPr>
            <a:normAutofit fontScale="25000" lnSpcReduction="20000"/>
          </a:bodyPr>
          <a:lstStyle/>
          <a:p>
            <a:r>
              <a:rPr lang="fr-FR" sz="7200">
                <a:latin typeface="Maple Regular" panose="020B0503050000020003" pitchFamily="34" charset="0"/>
              </a:rPr>
              <a:t>Les motifs qui justifient de la confidentialité d’une thèse sont édictés par :</a:t>
            </a:r>
          </a:p>
          <a:p>
            <a:pPr lvl="1"/>
            <a:r>
              <a:rPr lang="fr-FR" sz="6400">
                <a:latin typeface="Maple Regular" panose="020B0503050000020003" pitchFamily="34" charset="0"/>
              </a:rPr>
              <a:t>le </a:t>
            </a:r>
            <a:r>
              <a:rPr lang="fr-FR" sz="6400">
                <a:latin typeface="Maple Regular" panose="020B0503050000020003" pitchFamily="34" charset="0"/>
                <a:hlinkClick r:id="rId3"/>
              </a:rPr>
              <a:t>Code du Patrimoine, article L213-2</a:t>
            </a:r>
            <a:r>
              <a:rPr lang="fr-FR" sz="6400">
                <a:latin typeface="Maple Regular" panose="020B0503050000020003" pitchFamily="34" charset="0"/>
              </a:rPr>
              <a:t>.</a:t>
            </a:r>
          </a:p>
          <a:p>
            <a:pPr lvl="1"/>
            <a:r>
              <a:rPr lang="fr-FR" sz="6400">
                <a:latin typeface="Maple Regular" panose="020B0503050000020003" pitchFamily="34" charset="0"/>
              </a:rPr>
              <a:t>le </a:t>
            </a:r>
            <a:r>
              <a:rPr lang="fr-FR" sz="6400">
                <a:latin typeface="Maple Regular" panose="020B0503050000020003" pitchFamily="34" charset="0"/>
                <a:hlinkClick r:id="rId4"/>
              </a:rPr>
              <a:t>Code des relations entre le public et l’administration, article L311-5</a:t>
            </a:r>
            <a:r>
              <a:rPr lang="fr-FR" sz="6400">
                <a:latin typeface="Maple Regular" panose="020B0503050000020003" pitchFamily="34" charset="0"/>
              </a:rPr>
              <a:t>.</a:t>
            </a:r>
          </a:p>
          <a:p>
            <a:pPr lvl="1"/>
            <a:r>
              <a:rPr lang="fr-FR" sz="6400">
                <a:latin typeface="Maple Regular" panose="020B0503050000020003" pitchFamily="34" charset="0"/>
              </a:rPr>
              <a:t>le </a:t>
            </a:r>
            <a:r>
              <a:rPr lang="fr-FR" sz="6400">
                <a:latin typeface="Maple Regular" panose="020B0503050000020003" pitchFamily="34" charset="0"/>
                <a:hlinkClick r:id="rId5"/>
              </a:rPr>
              <a:t>Code des relations entre le public et l’administration, article L311-6</a:t>
            </a:r>
            <a:endParaRPr lang="fr-FR" sz="6400">
              <a:latin typeface="Maple Regular" panose="020B0503050000020003" pitchFamily="34" charset="0"/>
            </a:endParaRPr>
          </a:p>
          <a:p>
            <a:pPr marL="457200" lvl="1" indent="0">
              <a:buNone/>
            </a:pPr>
            <a:endParaRPr lang="fr-FR" sz="6400">
              <a:latin typeface="Maple Regular" panose="020B0503050000020003" pitchFamily="34" charset="0"/>
            </a:endParaRPr>
          </a:p>
          <a:p>
            <a:r>
              <a:rPr lang="fr-FR" sz="7200">
                <a:latin typeface="Maple Regular" panose="020B0503050000020003" pitchFamily="34" charset="0"/>
              </a:rPr>
              <a:t>La durée maximale de la confidentialité dépend du motif de confidentialité et est édictée par le </a:t>
            </a:r>
            <a:r>
              <a:rPr lang="fr-FR" sz="7200">
                <a:latin typeface="Maple Regular" panose="020B0503050000020003" pitchFamily="34" charset="0"/>
                <a:hlinkClick r:id="rId3"/>
              </a:rPr>
              <a:t>Code du Patrimoine, article L213-2</a:t>
            </a:r>
            <a:r>
              <a:rPr lang="fr-FR" sz="7200">
                <a:latin typeface="Maple Regular" panose="020B0503050000020003" pitchFamily="34" charset="0"/>
              </a:rPr>
              <a:t>.</a:t>
            </a:r>
          </a:p>
          <a:p>
            <a:endParaRPr lang="fr-FR" sz="7200">
              <a:latin typeface="Maple Regular" panose="020B0503050000020003" pitchFamily="34" charset="0"/>
            </a:endParaRPr>
          </a:p>
          <a:p>
            <a:pPr lvl="1"/>
            <a:r>
              <a:rPr lang="fr-FR" sz="6400">
                <a:latin typeface="Maple Regular" panose="020B0503050000020003" pitchFamily="34" charset="0"/>
              </a:rPr>
              <a:t>Elle peut aller de 25 à 100 ans, à partir de la date d’émission du document, ou de décès de la personne (secret médical)</a:t>
            </a:r>
          </a:p>
          <a:p>
            <a:pPr lvl="1"/>
            <a:r>
              <a:rPr lang="fr-FR" sz="6400">
                <a:latin typeface="Maple Regular" panose="020B0503050000020003" pitchFamily="34" charset="0"/>
              </a:rPr>
              <a:t>Ex : secret industriel et commercial = 25 ans max de confidentialité</a:t>
            </a:r>
          </a:p>
          <a:p>
            <a:pPr lvl="1"/>
            <a:r>
              <a:rPr lang="fr-FR" sz="6400">
                <a:latin typeface="Maple Regular" panose="020B0503050000020003" pitchFamily="34" charset="0"/>
              </a:rPr>
              <a:t>Une </a:t>
            </a:r>
            <a:r>
              <a:rPr lang="fr-FR" sz="6400" b="1">
                <a:latin typeface="Maple Regular" panose="020B0503050000020003" pitchFamily="34" charset="0"/>
              </a:rPr>
              <a:t>confidentialité infinie ? </a:t>
            </a:r>
            <a:r>
              <a:rPr lang="fr-FR" sz="6400">
                <a:solidFill>
                  <a:srgbClr val="FF0000"/>
                </a:solidFill>
                <a:latin typeface="Maple Regular" panose="020B0503050000020003" pitchFamily="34" charset="0"/>
              </a:rPr>
              <a:t>Oui, seulement si </a:t>
            </a:r>
            <a:r>
              <a:rPr lang="fr-FR" sz="6400">
                <a:latin typeface="Maple Regular" panose="020B0503050000020003" pitchFamily="34" charset="0"/>
              </a:rPr>
              <a:t>la communication du document « </a:t>
            </a:r>
            <a:r>
              <a:rPr lang="fr-FR" sz="6400" i="1">
                <a:latin typeface="Maple Regular" panose="020B0503050000020003" pitchFamily="34" charset="0"/>
              </a:rPr>
              <a:t>est susceptible d'entraîner la diffusion d'informations permettant de concevoir, fabriquer, utiliser ou localiser des armes nucléaires, biologiques, chimiques ou toutes autres armes ayant des effets directs ou indirects de destruction d'un niveau analogue.</a:t>
            </a:r>
            <a:r>
              <a:rPr lang="fr-FR" sz="6400">
                <a:latin typeface="Maple Regular" panose="020B0503050000020003" pitchFamily="34" charset="0"/>
              </a:rPr>
              <a:t> »</a:t>
            </a:r>
          </a:p>
          <a:p>
            <a:pPr marL="457200" lvl="1" indent="0">
              <a:buNone/>
            </a:pPr>
            <a:endParaRPr lang="fr-FR" sz="6400">
              <a:latin typeface="Maple Regular" panose="020B0503050000020003" pitchFamily="34" charset="0"/>
            </a:endParaRPr>
          </a:p>
          <a:p>
            <a:r>
              <a:rPr lang="fr-FR" sz="7200">
                <a:latin typeface="Maple Regular" panose="020B0503050000020003" pitchFamily="34" charset="0"/>
              </a:rPr>
              <a:t>La CADA propose un tableau récapitulatif : </a:t>
            </a:r>
            <a:r>
              <a:rPr lang="fr-FR" sz="7200">
                <a:latin typeface="Maple Regular" panose="020B0503050000020003" pitchFamily="34" charset="0"/>
                <a:hlinkClick r:id="rId6"/>
              </a:rPr>
              <a:t>https://www.cada.fr/administration/archives-publiques</a:t>
            </a:r>
            <a:r>
              <a:rPr lang="fr-FR" sz="7200">
                <a:latin typeface="Maple Regular" panose="020B0503050000020003" pitchFamily="34" charset="0"/>
              </a:rPr>
              <a:t> </a:t>
            </a:r>
          </a:p>
          <a:p>
            <a:pPr marL="0" indent="0" algn="just">
              <a:buNone/>
            </a:pPr>
            <a:endParaRPr lang="fr-FR"/>
          </a:p>
          <a:p>
            <a:endParaRPr lang="fr-FR"/>
          </a:p>
          <a:p>
            <a:endParaRPr lang="fr-FR"/>
          </a:p>
          <a:p>
            <a:endParaRPr lang="fr-FR"/>
          </a:p>
          <a:p>
            <a:endParaRPr lang="fr-FR"/>
          </a:p>
          <a:p>
            <a:endParaRPr lang="fr-FR" sz="4000"/>
          </a:p>
          <a:p>
            <a:pPr marL="0" indent="0">
              <a:buNone/>
            </a:pPr>
            <a:r>
              <a:rPr lang="fr-FR">
                <a:latin typeface="Maple Regular" panose="020B0503050000020003" pitchFamily="34" charset="0"/>
              </a:rPr>
              <a:t>Source : Maïté Roux. ABES. Archiver, signaler, diffuser les thèses de doctorat françaises : une mission nationale. Séminaire MMSH : La thèse, entre littérature grise et données de la recherche. </a:t>
            </a:r>
            <a:r>
              <a:rPr lang="en-US">
                <a:latin typeface="Maple Regular" panose="020B0503050000020003" pitchFamily="34" charset="0"/>
              </a:rPr>
              <a:t>03/12/2020.</a:t>
            </a:r>
            <a:endParaRPr lang="fr-FR"/>
          </a:p>
          <a:p>
            <a:endParaRPr lang="fr-FR" b="1" u="sng"/>
          </a:p>
          <a:p>
            <a:endParaRPr lang="fr-F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22</a:t>
            </a:fld>
            <a:endParaRPr lang="fr-FR"/>
          </a:p>
        </p:txBody>
      </p:sp>
      <p:sp>
        <p:nvSpPr>
          <p:cNvPr id="5" name="Espace réservé du numéro de diapositive 5"/>
          <p:cNvSpPr>
            <a:spLocks noGrp="1"/>
          </p:cNvSpPr>
          <p:nvPr>
            <p:ph type="sldNum" sz="quarter" idx="12"/>
          </p:nvPr>
        </p:nvSpPr>
        <p:spPr>
          <a:xfrm>
            <a:off x="9201472" y="6295603"/>
            <a:ext cx="511200" cy="476250"/>
          </a:xfrm>
        </p:spPr>
        <p:txBody>
          <a:bodyPr/>
          <a:lstStyle/>
          <a:p>
            <a:fld id="{A63E2F55-217E-784D-959E-8EB90DBD2478}" type="slidenum">
              <a:rPr lang="fr-FR" smtClean="0"/>
              <a:pPr/>
              <a:t>22</a:t>
            </a:fld>
            <a:endParaRPr lang="fr-FR"/>
          </a:p>
        </p:txBody>
      </p:sp>
    </p:spTree>
    <p:extLst>
      <p:ext uri="{BB962C8B-B14F-4D97-AF65-F5344CB8AC3E}">
        <p14:creationId xmlns:p14="http://schemas.microsoft.com/office/powerpoint/2010/main" val="2076412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4608" y="716391"/>
            <a:ext cx="8394155" cy="564775"/>
          </a:xfrm>
        </p:spPr>
        <p:txBody>
          <a:bodyPr/>
          <a:lstStyle/>
          <a:p>
            <a:r>
              <a:rPr lang="fr-FR" sz="2800" b="1">
                <a:solidFill>
                  <a:srgbClr val="C00000"/>
                </a:solidFill>
                <a:latin typeface="Maple Regular"/>
              </a:rPr>
              <a:t>Diffuser sa thèse - les données personnelles</a:t>
            </a:r>
            <a:br>
              <a:rPr lang="fr-FR" sz="4000" b="1">
                <a:solidFill>
                  <a:srgbClr val="C00000"/>
                </a:solidFill>
                <a:latin typeface="Maple Regular"/>
              </a:rPr>
            </a:br>
            <a:endParaRPr lang="fr-FR" sz="4000" b="1">
              <a:solidFill>
                <a:srgbClr val="C00000"/>
              </a:solidFill>
              <a:latin typeface="Maple Regular"/>
            </a:endParaRPr>
          </a:p>
        </p:txBody>
      </p:sp>
      <p:sp>
        <p:nvSpPr>
          <p:cNvPr id="3" name="Espace réservé du contenu 2"/>
          <p:cNvSpPr>
            <a:spLocks noGrp="1"/>
          </p:cNvSpPr>
          <p:nvPr>
            <p:ph idx="1"/>
          </p:nvPr>
        </p:nvSpPr>
        <p:spPr>
          <a:xfrm>
            <a:off x="495300" y="1293972"/>
            <a:ext cx="8915400" cy="4573428"/>
          </a:xfrm>
        </p:spPr>
        <p:txBody>
          <a:bodyPr>
            <a:noAutofit/>
          </a:bodyPr>
          <a:lstStyle/>
          <a:p>
            <a:r>
              <a:rPr lang="fr-FR" sz="1400" b="1">
                <a:latin typeface="Maple Regular" panose="020B0503050000020003" pitchFamily="34" charset="0"/>
              </a:rPr>
              <a:t>Etape 1 : </a:t>
            </a:r>
            <a:r>
              <a:rPr lang="fr-FR" sz="1400">
                <a:latin typeface="Maple Regular" panose="020B0503050000020003" pitchFamily="34" charset="0"/>
              </a:rPr>
              <a:t>je collecte et conserve des données personnelles dans le cadre de mes recherches.</a:t>
            </a:r>
          </a:p>
          <a:p>
            <a:pPr marL="0" indent="0">
              <a:buNone/>
            </a:pPr>
            <a:endParaRPr lang="fr-FR" sz="1400">
              <a:latin typeface="Maple Regular" panose="020B0503050000020003" pitchFamily="34" charset="0"/>
            </a:endParaRPr>
          </a:p>
          <a:p>
            <a:r>
              <a:rPr lang="fr-FR" sz="1400" b="1">
                <a:latin typeface="Maple Regular" panose="020B0503050000020003" pitchFamily="34" charset="0"/>
              </a:rPr>
              <a:t>Etape 2 : </a:t>
            </a:r>
            <a:r>
              <a:rPr lang="fr-FR" sz="1400">
                <a:latin typeface="Maple Regular" panose="020B0503050000020003" pitchFamily="34" charset="0"/>
              </a:rPr>
              <a:t>mes recherches sont achevées, je rédige et soutiens ma thèse.</a:t>
            </a:r>
          </a:p>
          <a:p>
            <a:pPr marL="0" indent="0">
              <a:buNone/>
            </a:pPr>
            <a:endParaRPr lang="fr-FR" sz="1400">
              <a:latin typeface="Maple Regular" panose="020B0503050000020003" pitchFamily="34" charset="0"/>
            </a:endParaRPr>
          </a:p>
          <a:p>
            <a:r>
              <a:rPr lang="fr-FR" sz="1400">
                <a:latin typeface="Maple Regular" panose="020B0503050000020003" pitchFamily="34" charset="0"/>
              </a:rPr>
              <a:t>Je garde à l’esprit que :</a:t>
            </a:r>
          </a:p>
          <a:p>
            <a:pPr lvl="1"/>
            <a:r>
              <a:rPr lang="fr-FR" sz="1400">
                <a:latin typeface="Maple Regular" panose="020B0503050000020003" pitchFamily="34" charset="0"/>
              </a:rPr>
              <a:t>Ma thèse et ses annexes sont destinées à être </a:t>
            </a:r>
            <a:r>
              <a:rPr lang="fr-FR" sz="1400" b="1">
                <a:latin typeface="Maple Regular" panose="020B0503050000020003" pitchFamily="34" charset="0"/>
              </a:rPr>
              <a:t>archivées de manière pérenne</a:t>
            </a:r>
            <a:r>
              <a:rPr lang="fr-FR" sz="1400">
                <a:latin typeface="Maple Regular" panose="020B0503050000020003" pitchFamily="34" charset="0"/>
              </a:rPr>
              <a:t>, et ce immédiatement après la soutenance, </a:t>
            </a:r>
            <a:r>
              <a:rPr lang="fr-FR" sz="1400" b="1">
                <a:latin typeface="Maple Regular" panose="020B0503050000020003" pitchFamily="34" charset="0"/>
              </a:rPr>
              <a:t>dans l’état dans lequel elles ont été proposées au jury</a:t>
            </a:r>
            <a:r>
              <a:rPr lang="fr-FR" sz="1400">
                <a:latin typeface="Maple Regular" panose="020B0503050000020003" pitchFamily="34" charset="0"/>
              </a:rPr>
              <a:t> (sauf corrections demandées par le jury).</a:t>
            </a:r>
          </a:p>
          <a:p>
            <a:pPr lvl="1"/>
            <a:r>
              <a:rPr lang="fr-FR" sz="1400">
                <a:latin typeface="Maple Regular" panose="020B0503050000020003" pitchFamily="34" charset="0"/>
              </a:rPr>
              <a:t>Ma thèse et ses annexes sont destinées à être </a:t>
            </a:r>
            <a:r>
              <a:rPr lang="fr-FR" sz="1400" b="1">
                <a:latin typeface="Maple Regular" panose="020B0503050000020003" pitchFamily="34" charset="0"/>
              </a:rPr>
              <a:t>diffusées a minima dans l’enceinte de l’ESR</a:t>
            </a:r>
            <a:r>
              <a:rPr lang="fr-FR" sz="1400">
                <a:latin typeface="Maple Regular" panose="020B0503050000020003" pitchFamily="34" charset="0"/>
              </a:rPr>
              <a:t>.</a:t>
            </a:r>
          </a:p>
          <a:p>
            <a:pPr marL="457200" lvl="1" indent="0">
              <a:buNone/>
            </a:pPr>
            <a:endParaRPr lang="fr-FR" sz="1400">
              <a:latin typeface="Maple Regular" panose="020B0503050000020003" pitchFamily="34" charset="0"/>
            </a:endParaRPr>
          </a:p>
          <a:p>
            <a:r>
              <a:rPr lang="fr-FR" sz="1400">
                <a:latin typeface="Maple Regular" panose="020B0503050000020003" pitchFamily="34" charset="0"/>
              </a:rPr>
              <a:t>Quand je rédige ma thèse et que je prépare mes annexes :</a:t>
            </a:r>
          </a:p>
          <a:p>
            <a:pPr lvl="1"/>
            <a:r>
              <a:rPr lang="fr-FR" sz="1400">
                <a:latin typeface="Maple Regular" panose="020B0503050000020003" pitchFamily="34" charset="0"/>
              </a:rPr>
              <a:t>Je </a:t>
            </a:r>
            <a:r>
              <a:rPr lang="fr-FR" sz="1400" b="1" u="sng">
                <a:latin typeface="Maple Regular" panose="020B0503050000020003" pitchFamily="34" charset="0"/>
              </a:rPr>
              <a:t>sélectionne </a:t>
            </a:r>
            <a:r>
              <a:rPr lang="fr-FR" sz="1400" b="1">
                <a:latin typeface="Maple Regular" panose="020B0503050000020003" pitchFamily="34" charset="0"/>
              </a:rPr>
              <a:t>les données personnelles qui peuvent être conservées et diffusées. </a:t>
            </a:r>
          </a:p>
          <a:p>
            <a:pPr lvl="1"/>
            <a:r>
              <a:rPr lang="fr-FR" sz="1400">
                <a:latin typeface="Maple Regular" panose="020B0503050000020003" pitchFamily="34" charset="0"/>
              </a:rPr>
              <a:t>Je </a:t>
            </a:r>
            <a:r>
              <a:rPr lang="fr-FR" sz="1400" b="1" u="sng">
                <a:latin typeface="Maple Regular" panose="020B0503050000020003" pitchFamily="34" charset="0"/>
              </a:rPr>
              <a:t>minimise </a:t>
            </a:r>
            <a:r>
              <a:rPr lang="fr-FR" sz="1400">
                <a:latin typeface="Maple Regular" panose="020B0503050000020003" pitchFamily="34" charset="0"/>
              </a:rPr>
              <a:t>les données : </a:t>
            </a:r>
            <a:r>
              <a:rPr lang="fr-FR" sz="1400" b="1" u="sng">
                <a:latin typeface="Maple Regular" panose="020B0503050000020003" pitchFamily="34" charset="0"/>
              </a:rPr>
              <a:t>je ne conserve et ne diffuse que les données essentielles, pertinentes, absolument nécessaires, qui ont une utilité scientifique.</a:t>
            </a:r>
            <a:endParaRPr lang="fr-FR" sz="1400">
              <a:latin typeface="Maple Regular" panose="020B0503050000020003" pitchFamily="34" charset="0"/>
            </a:endParaRPr>
          </a:p>
          <a:p>
            <a:pPr lvl="1"/>
            <a:r>
              <a:rPr lang="fr-FR" sz="1400" b="1" u="sng">
                <a:latin typeface="Maple Regular" panose="020B0503050000020003" pitchFamily="34" charset="0"/>
              </a:rPr>
              <a:t>J’</a:t>
            </a:r>
            <a:r>
              <a:rPr lang="fr-FR" sz="1400" b="1" u="sng" err="1">
                <a:latin typeface="Maple Regular" panose="020B0503050000020003" pitchFamily="34" charset="0"/>
              </a:rPr>
              <a:t>anonymise</a:t>
            </a:r>
            <a:r>
              <a:rPr lang="fr-FR" sz="1400" b="1" u="sng">
                <a:latin typeface="Maple Regular" panose="020B0503050000020003" pitchFamily="34" charset="0"/>
              </a:rPr>
              <a:t> ou je </a:t>
            </a:r>
            <a:r>
              <a:rPr lang="fr-FR" sz="1400" b="1" u="sng" err="1">
                <a:latin typeface="Maple Regular" panose="020B0503050000020003" pitchFamily="34" charset="0"/>
              </a:rPr>
              <a:t>pseudonymise</a:t>
            </a:r>
            <a:r>
              <a:rPr lang="fr-FR" sz="1400">
                <a:latin typeface="Maple Regular" panose="020B0503050000020003" pitchFamily="34" charset="0"/>
              </a:rPr>
              <a:t>.</a:t>
            </a:r>
          </a:p>
          <a:p>
            <a:pPr marL="457200" lvl="1" indent="0">
              <a:buNone/>
            </a:pPr>
            <a:endParaRPr lang="fr-FR" sz="1400" b="1" u="sng">
              <a:latin typeface="Maple Regular" panose="020B0503050000020003" pitchFamily="34" charset="0"/>
            </a:endParaRPr>
          </a:p>
          <a:p>
            <a:r>
              <a:rPr lang="fr-FR" sz="1400">
                <a:latin typeface="Maple Regular" panose="020B0503050000020003" pitchFamily="34" charset="0"/>
              </a:rPr>
              <a:t>Attention :</a:t>
            </a:r>
          </a:p>
          <a:p>
            <a:pPr lvl="1"/>
            <a:r>
              <a:rPr lang="fr-FR" sz="1400">
                <a:latin typeface="Maple Regular" panose="020B0503050000020003" pitchFamily="34" charset="0"/>
              </a:rPr>
              <a:t>archiver et diffuser sa thèse ≠ archiver et diffuser son set de données</a:t>
            </a:r>
          </a:p>
          <a:p>
            <a:pPr lvl="1"/>
            <a:r>
              <a:rPr lang="fr-FR" sz="1400">
                <a:latin typeface="Maple Regular" panose="020B0503050000020003" pitchFamily="34" charset="0"/>
              </a:rPr>
              <a:t>annexes ≠ set de données</a:t>
            </a:r>
          </a:p>
        </p:txBody>
      </p:sp>
      <p:sp>
        <p:nvSpPr>
          <p:cNvPr id="6" name="Espace réservé du numéro de diapositive 5"/>
          <p:cNvSpPr>
            <a:spLocks noGrp="1"/>
          </p:cNvSpPr>
          <p:nvPr>
            <p:ph type="sldNum" sz="quarter" idx="12"/>
          </p:nvPr>
        </p:nvSpPr>
        <p:spPr>
          <a:xfrm>
            <a:off x="495300" y="6245225"/>
            <a:ext cx="569268" cy="476250"/>
          </a:xfrm>
        </p:spPr>
        <p:txBody>
          <a:bodyPr/>
          <a:lstStyle/>
          <a:p>
            <a:fld id="{A63E2F55-217E-784D-959E-8EB90DBD2478}" type="slidenum">
              <a:rPr lang="fr-FR" smtClean="0"/>
              <a:pPr/>
              <a:t>23</a:t>
            </a:fld>
            <a:endParaRPr lang="fr-FR"/>
          </a:p>
        </p:txBody>
      </p:sp>
      <p:sp>
        <p:nvSpPr>
          <p:cNvPr id="4" name="Rectangle 3"/>
          <p:cNvSpPr/>
          <p:nvPr/>
        </p:nvSpPr>
        <p:spPr>
          <a:xfrm>
            <a:off x="200472" y="6167477"/>
            <a:ext cx="9615409" cy="400110"/>
          </a:xfrm>
          <a:prstGeom prst="rect">
            <a:avLst/>
          </a:prstGeom>
        </p:spPr>
        <p:txBody>
          <a:bodyPr wrap="square">
            <a:spAutoFit/>
          </a:bodyPr>
          <a:lstStyle/>
          <a:p>
            <a:pPr marL="0" indent="0">
              <a:buNone/>
            </a:pPr>
            <a:r>
              <a:rPr lang="fr-FR" sz="1000">
                <a:latin typeface="Maple Regular" panose="020B0503050000020003" pitchFamily="34" charset="0"/>
              </a:rPr>
              <a:t>Source : Maïté Roux. ABES. Archiver, signaler, diffuser les thèses de doctorat françaises : une mission nationale. Séminaire MMSH : La thèse, entre littérature grise et données de la recherche. </a:t>
            </a:r>
            <a:r>
              <a:rPr lang="en-US" sz="1000">
                <a:latin typeface="Maple Regular" panose="020B0503050000020003" pitchFamily="34" charset="0"/>
              </a:rPr>
              <a:t>03/12/2020.</a:t>
            </a:r>
            <a:endParaRPr lang="fr-FR" sz="1000">
              <a:latin typeface="Maple Regular" panose="020B0503050000020003" pitchFamily="34" charset="0"/>
            </a:endParaRPr>
          </a:p>
        </p:txBody>
      </p:sp>
      <p:sp>
        <p:nvSpPr>
          <p:cNvPr id="7" name="Espace réservé du numéro de diapositive 5"/>
          <p:cNvSpPr>
            <a:spLocks noGrp="1"/>
          </p:cNvSpPr>
          <p:nvPr>
            <p:ph type="sldNum" sz="quarter" idx="12"/>
          </p:nvPr>
        </p:nvSpPr>
        <p:spPr>
          <a:xfrm>
            <a:off x="9385793" y="6234783"/>
            <a:ext cx="430088" cy="476250"/>
          </a:xfrm>
        </p:spPr>
        <p:txBody>
          <a:bodyPr/>
          <a:lstStyle/>
          <a:p>
            <a:fld id="{A63E2F55-217E-784D-959E-8EB90DBD2478}" type="slidenum">
              <a:rPr lang="fr-FR" smtClean="0"/>
              <a:pPr/>
              <a:t>23</a:t>
            </a:fld>
            <a:endParaRPr lang="fr-FR"/>
          </a:p>
        </p:txBody>
      </p:sp>
    </p:spTree>
    <p:extLst>
      <p:ext uri="{BB962C8B-B14F-4D97-AF65-F5344CB8AC3E}">
        <p14:creationId xmlns:p14="http://schemas.microsoft.com/office/powerpoint/2010/main" val="4071455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457200"/>
            <a:ext cx="9210228" cy="667544"/>
          </a:xfrm>
        </p:spPr>
        <p:txBody>
          <a:bodyPr/>
          <a:lstStyle/>
          <a:p>
            <a:pPr algn="ctr"/>
            <a:r>
              <a:rPr lang="fr-FR" sz="4000" b="1">
                <a:solidFill>
                  <a:srgbClr val="C00000"/>
                </a:solidFill>
                <a:latin typeface="Maple Regular" panose="020B0503050000020003" pitchFamily="34" charset="0"/>
              </a:rPr>
              <a:t>Anonymisation ou </a:t>
            </a:r>
            <a:r>
              <a:rPr lang="fr-FR" sz="4000" b="1" err="1">
                <a:solidFill>
                  <a:srgbClr val="C00000"/>
                </a:solidFill>
                <a:latin typeface="Maple Regular" panose="020B0503050000020003" pitchFamily="34" charset="0"/>
              </a:rPr>
              <a:t>pseudonymisation</a:t>
            </a:r>
            <a:endParaRPr lang="fr-FR" sz="4000" b="1">
              <a:solidFill>
                <a:srgbClr val="C00000"/>
              </a:solidFill>
              <a:latin typeface="Maple Regular" panose="020B0503050000020003" pitchFamily="34" charset="0"/>
            </a:endParaRPr>
          </a:p>
        </p:txBody>
      </p:sp>
      <p:sp>
        <p:nvSpPr>
          <p:cNvPr id="3" name="Espace réservé du contenu 2"/>
          <p:cNvSpPr>
            <a:spLocks noGrp="1"/>
          </p:cNvSpPr>
          <p:nvPr>
            <p:ph idx="1"/>
          </p:nvPr>
        </p:nvSpPr>
        <p:spPr>
          <a:xfrm>
            <a:off x="560512" y="1300902"/>
            <a:ext cx="8915400" cy="4648377"/>
          </a:xfrm>
        </p:spPr>
        <p:txBody>
          <a:bodyPr>
            <a:noAutofit/>
          </a:bodyPr>
          <a:lstStyle/>
          <a:p>
            <a:pPr algn="just"/>
            <a:r>
              <a:rPr lang="fr-FR" sz="1400" b="1" err="1">
                <a:latin typeface="Maple Regular" panose="020B0503050000020003" pitchFamily="34" charset="0"/>
              </a:rPr>
              <a:t>Pseudonymisation</a:t>
            </a:r>
            <a:r>
              <a:rPr lang="fr-FR" sz="1400" b="1">
                <a:latin typeface="Maple Regular" panose="020B0503050000020003" pitchFamily="34" charset="0"/>
              </a:rPr>
              <a:t> :</a:t>
            </a:r>
          </a:p>
          <a:p>
            <a:pPr lvl="1" algn="just"/>
            <a:r>
              <a:rPr lang="fr-FR" sz="1400">
                <a:latin typeface="Maple Regular"/>
                <a:hlinkClick r:id="rId2"/>
              </a:rPr>
              <a:t>Article 4 du RGPD </a:t>
            </a:r>
            <a:r>
              <a:rPr lang="fr-FR" sz="1400" i="1">
                <a:latin typeface="Maple Regular"/>
              </a:rPr>
              <a:t>: « le traitement de données à caractère personnel de telle façon que celles-ci </a:t>
            </a:r>
            <a:r>
              <a:rPr lang="fr-FR" sz="1400" b="1" i="1">
                <a:latin typeface="Maple Regular"/>
              </a:rPr>
              <a:t>ne puissent plus être attribuées à une personne concernée précise sans avoir recours à des informations supplémentaires</a:t>
            </a:r>
            <a:r>
              <a:rPr lang="fr-FR" sz="1400" i="1">
                <a:latin typeface="Maple Regular"/>
              </a:rPr>
              <a:t>, pour autant que ces </a:t>
            </a:r>
            <a:r>
              <a:rPr lang="fr-FR" sz="1400" b="1" i="1">
                <a:latin typeface="Maple Regular"/>
              </a:rPr>
              <a:t>informations supplémentaires soient conservées séparément et soumises à des mesures techniques et organisationnelles afin de garantir que les données à caractère personnel ne sont pas attribuées à une personne physique identifiée ou identifiable</a:t>
            </a:r>
            <a:r>
              <a:rPr lang="fr-FR" sz="1400" i="1">
                <a:latin typeface="Maple Regular"/>
              </a:rPr>
              <a:t>. »</a:t>
            </a:r>
          </a:p>
          <a:p>
            <a:pPr lvl="1" algn="just"/>
            <a:r>
              <a:rPr lang="fr-FR" sz="1400">
                <a:latin typeface="Maple Regular"/>
                <a:hlinkClick r:id="rId3"/>
              </a:rPr>
              <a:t>Définition de la CNIL</a:t>
            </a:r>
            <a:r>
              <a:rPr lang="fr-FR" sz="1400">
                <a:latin typeface="Maple Regular"/>
              </a:rPr>
              <a:t> : « La </a:t>
            </a:r>
            <a:r>
              <a:rPr lang="fr-FR" sz="1400" err="1">
                <a:latin typeface="Maple Regular"/>
              </a:rPr>
              <a:t>pseudonymisation</a:t>
            </a:r>
            <a:r>
              <a:rPr lang="fr-FR" sz="1400">
                <a:latin typeface="Maple Regular"/>
              </a:rPr>
              <a:t> est un traitement de données personnelles réalisé de manière à ce qu'on ne puisse plus attribuer les données relatives à une personne physique sans information supplémentaire. En pratique, la </a:t>
            </a:r>
            <a:r>
              <a:rPr lang="fr-FR" sz="1400" err="1">
                <a:latin typeface="Maple Regular"/>
              </a:rPr>
              <a:t>pseudonymisation</a:t>
            </a:r>
            <a:r>
              <a:rPr lang="fr-FR" sz="1400">
                <a:latin typeface="Maple Regular"/>
              </a:rPr>
              <a:t> consiste à </a:t>
            </a:r>
            <a:r>
              <a:rPr lang="fr-FR" sz="1400" b="1">
                <a:latin typeface="Maple Regular"/>
              </a:rPr>
              <a:t>remplacer les données directement identifiantes </a:t>
            </a:r>
            <a:r>
              <a:rPr lang="fr-FR" sz="1400">
                <a:latin typeface="Maple Regular"/>
              </a:rPr>
              <a:t>(nom, prénom, etc.) d’un jeu de données </a:t>
            </a:r>
            <a:r>
              <a:rPr lang="fr-FR" sz="1400" b="1">
                <a:latin typeface="Maple Regular"/>
              </a:rPr>
              <a:t>par des données indirectement identifiantes </a:t>
            </a:r>
            <a:r>
              <a:rPr lang="fr-FR" sz="1400">
                <a:latin typeface="Maple Regular"/>
              </a:rPr>
              <a:t>(alias, numéro séquentiel, etc.). »</a:t>
            </a:r>
            <a:endParaRPr lang="fr-FR" sz="1400">
              <a:latin typeface="Maple Regular" panose="020B0503050000020003" pitchFamily="34" charset="0"/>
            </a:endParaRPr>
          </a:p>
          <a:p>
            <a:pPr lvl="1" algn="just"/>
            <a:r>
              <a:rPr lang="fr-FR" sz="1400">
                <a:latin typeface="Maple Regular" panose="020B0503050000020003" pitchFamily="34" charset="0"/>
              </a:rPr>
              <a:t>Les données </a:t>
            </a:r>
            <a:r>
              <a:rPr lang="fr-FR" sz="1400" err="1">
                <a:latin typeface="Maple Regular" panose="020B0503050000020003" pitchFamily="34" charset="0"/>
              </a:rPr>
              <a:t>pseudonymisées</a:t>
            </a:r>
            <a:r>
              <a:rPr lang="fr-FR" sz="1400">
                <a:latin typeface="Maple Regular" panose="020B0503050000020003" pitchFamily="34" charset="0"/>
              </a:rPr>
              <a:t> restent soumises au RGPD.</a:t>
            </a:r>
          </a:p>
          <a:p>
            <a:pPr lvl="1" algn="just"/>
            <a:endParaRPr lang="fr-FR" sz="1400">
              <a:latin typeface="Maple Regular" panose="020B0503050000020003" pitchFamily="34" charset="0"/>
            </a:endParaRPr>
          </a:p>
          <a:p>
            <a:pPr algn="just"/>
            <a:r>
              <a:rPr lang="fr-FR" sz="1400" b="1">
                <a:latin typeface="Maple Regular" panose="020B0503050000020003" pitchFamily="34" charset="0"/>
              </a:rPr>
              <a:t>Anonymisation :</a:t>
            </a:r>
          </a:p>
          <a:p>
            <a:pPr lvl="1" algn="just"/>
            <a:r>
              <a:rPr lang="fr-FR" sz="1400">
                <a:latin typeface="Maple Regular" panose="020B0503050000020003" pitchFamily="34" charset="0"/>
                <a:hlinkClick r:id="rId3"/>
              </a:rPr>
              <a:t>Définition de la CNIL </a:t>
            </a:r>
            <a:r>
              <a:rPr lang="fr-FR" sz="1400">
                <a:latin typeface="Maple Regular" panose="020B0503050000020003" pitchFamily="34" charset="0"/>
              </a:rPr>
              <a:t>: </a:t>
            </a:r>
            <a:r>
              <a:rPr lang="fr-FR" sz="1400" i="1">
                <a:latin typeface="Maple Regular" panose="020B0503050000020003" pitchFamily="34" charset="0"/>
              </a:rPr>
              <a:t>« L’anonymisation rend impossible l’identification d’une personne à partir d’un jeu de données et permet, ainsi, de respecter sa vie privée » </a:t>
            </a:r>
          </a:p>
          <a:p>
            <a:pPr lvl="1" algn="just"/>
            <a:r>
              <a:rPr lang="fr-FR" sz="1400">
                <a:latin typeface="Maple Regular" panose="020B0503050000020003" pitchFamily="34" charset="0"/>
              </a:rPr>
              <a:t>Documentation de la CNIL : </a:t>
            </a:r>
            <a:r>
              <a:rPr lang="fr-FR" sz="1400">
                <a:latin typeface="Maple Regular" panose="020B0503050000020003" pitchFamily="34" charset="0"/>
                <a:hlinkClick r:id="rId3"/>
              </a:rPr>
              <a:t>https://www.cnil.fr/fr/lanonymisation-de-donnees-personnelles</a:t>
            </a:r>
            <a:r>
              <a:rPr lang="fr-FR" sz="1400">
                <a:latin typeface="Maple Regular" panose="020B0503050000020003" pitchFamily="34" charset="0"/>
              </a:rPr>
              <a:t> </a:t>
            </a:r>
          </a:p>
          <a:p>
            <a:pPr lvl="1" algn="just"/>
            <a:r>
              <a:rPr lang="fr-FR" sz="1400">
                <a:latin typeface="Maple Regular"/>
              </a:rPr>
              <a:t>Les données anonymisées ne sont plus soumises au RGPD.</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24</a:t>
            </a:fld>
            <a:endParaRPr lang="fr-FR"/>
          </a:p>
        </p:txBody>
      </p:sp>
      <p:sp>
        <p:nvSpPr>
          <p:cNvPr id="4" name="Rectangle 3"/>
          <p:cNvSpPr/>
          <p:nvPr/>
        </p:nvSpPr>
        <p:spPr>
          <a:xfrm>
            <a:off x="416497" y="6093296"/>
            <a:ext cx="9399384" cy="400110"/>
          </a:xfrm>
          <a:prstGeom prst="rect">
            <a:avLst/>
          </a:prstGeom>
        </p:spPr>
        <p:txBody>
          <a:bodyPr wrap="square">
            <a:spAutoFit/>
          </a:bodyPr>
          <a:lstStyle/>
          <a:p>
            <a:pPr marL="0" indent="0">
              <a:buNone/>
            </a:pPr>
            <a:r>
              <a:rPr lang="fr-FR" sz="1000">
                <a:latin typeface="Maple Regular" panose="020B0503050000020003" pitchFamily="34" charset="0"/>
              </a:rPr>
              <a:t>Source : Maïté Roux. ABES. Archiver, signaler, diffuser les thèses de doctorat françaises : une mission nationale. Séminaire MMSH : La thèse, entre littérature grise et données de la recherche. </a:t>
            </a:r>
            <a:r>
              <a:rPr lang="en-US" sz="1000">
                <a:latin typeface="Maple Regular" panose="020B0503050000020003" pitchFamily="34" charset="0"/>
              </a:rPr>
              <a:t>03/12/2020.</a:t>
            </a:r>
            <a:endParaRPr lang="fr-FR" sz="1000">
              <a:latin typeface="Maple Regular" panose="020B0503050000020003" pitchFamily="34" charset="0"/>
            </a:endParaRPr>
          </a:p>
        </p:txBody>
      </p:sp>
      <p:sp>
        <p:nvSpPr>
          <p:cNvPr id="7" name="Espace réservé du numéro de diapositive 5"/>
          <p:cNvSpPr>
            <a:spLocks noGrp="1"/>
          </p:cNvSpPr>
          <p:nvPr>
            <p:ph type="sldNum" sz="quarter" idx="12"/>
          </p:nvPr>
        </p:nvSpPr>
        <p:spPr>
          <a:xfrm>
            <a:off x="9385793" y="6234783"/>
            <a:ext cx="430088" cy="476250"/>
          </a:xfrm>
        </p:spPr>
        <p:txBody>
          <a:bodyPr/>
          <a:lstStyle/>
          <a:p>
            <a:fld id="{A63E2F55-217E-784D-959E-8EB90DBD2478}" type="slidenum">
              <a:rPr lang="fr-FR" smtClean="0"/>
              <a:pPr/>
              <a:t>24</a:t>
            </a:fld>
            <a:endParaRPr lang="fr-FR"/>
          </a:p>
        </p:txBody>
      </p:sp>
    </p:spTree>
    <p:extLst>
      <p:ext uri="{BB962C8B-B14F-4D97-AF65-F5344CB8AC3E}">
        <p14:creationId xmlns:p14="http://schemas.microsoft.com/office/powerpoint/2010/main" val="3237249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226FBDC3-4B18-45D7-A365-83D2A4534530}" type="slidenum">
              <a:rPr lang="fr-FR" altLang="fr-FR" smtClean="0"/>
              <a:pPr/>
              <a:t>25</a:t>
            </a:fld>
            <a:endParaRPr lang="fr-FR" altLang="fr-FR"/>
          </a:p>
        </p:txBody>
      </p:sp>
      <p:sp>
        <p:nvSpPr>
          <p:cNvPr id="5" name="Rectangle 2">
            <a:extLst>
              <a:ext uri="{FF2B5EF4-FFF2-40B4-BE49-F238E27FC236}">
                <a16:creationId xmlns:a16="http://schemas.microsoft.com/office/drawing/2014/main" id="{2129A7C2-0E20-4DC1-9C90-D4A228DC5CC8}"/>
              </a:ext>
            </a:extLst>
          </p:cNvPr>
          <p:cNvSpPr txBox="1">
            <a:spLocks noChangeArrowheads="1"/>
          </p:cNvSpPr>
          <p:nvPr/>
        </p:nvSpPr>
        <p:spPr>
          <a:xfrm>
            <a:off x="776536" y="404664"/>
            <a:ext cx="8856984" cy="598679"/>
          </a:xfrm>
          <a:prstGeom prst="rect">
            <a:avLst/>
          </a:prstGeom>
        </p:spPr>
        <p:txBody>
          <a:bodyPr lIns="91440" tIns="45720" rIns="91440" bIns="45720" anchor="t"/>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a:lstStyle>
          <a:p>
            <a:r>
              <a:rPr lang="fr-FR" altLang="fr-FR" sz="4000" b="1" kern="0">
                <a:solidFill>
                  <a:srgbClr val="C1002A"/>
                </a:solidFill>
                <a:latin typeface="Maple Medium"/>
              </a:rPr>
              <a:t>EXERCICE 4 </a:t>
            </a:r>
            <a:r>
              <a:rPr lang="fr-FR" altLang="fr-FR" sz="4000" b="1" kern="0">
                <a:solidFill>
                  <a:srgbClr val="C00000"/>
                </a:solidFill>
                <a:latin typeface="Maple Medium"/>
              </a:rPr>
              <a:t>: </a:t>
            </a:r>
            <a:r>
              <a:rPr lang="fr-FR" sz="4000" b="1">
                <a:solidFill>
                  <a:srgbClr val="C00000"/>
                </a:solidFill>
                <a:latin typeface="Maple Medium"/>
              </a:rPr>
              <a:t>Choisir son mode de diffusion</a:t>
            </a:r>
          </a:p>
          <a:p>
            <a:endParaRPr lang="fr-FR"/>
          </a:p>
          <a:p>
            <a:pPr algn="ctr"/>
            <a:r>
              <a:rPr lang="fr-FR"/>
              <a:t>Faites l’exercice suivant : </a:t>
            </a:r>
            <a:endParaRPr lang="fr-FR">
              <a:cs typeface="Arial"/>
            </a:endParaRPr>
          </a:p>
          <a:p>
            <a:endParaRPr lang="fr-FR"/>
          </a:p>
          <a:p>
            <a:r>
              <a:rPr lang="fr-FR" u="sng">
                <a:hlinkClick r:id="rId3"/>
              </a:rPr>
              <a:t>https://learningapps.org/watch?v=pdn4jw83a19</a:t>
            </a:r>
            <a:endParaRPr lang="fr-FR"/>
          </a:p>
          <a:p>
            <a:pPr algn="ctr" eaLnBrk="1" hangingPunct="1">
              <a:defRPr/>
            </a:pPr>
            <a:endParaRPr lang="fr-FR" altLang="fr-FR" sz="4000" kern="0">
              <a:latin typeface="Maple Medium" panose="020B0603060000020003" pitchFamily="34" charset="0"/>
            </a:endParaRPr>
          </a:p>
        </p:txBody>
      </p:sp>
    </p:spTree>
    <p:extLst>
      <p:ext uri="{BB962C8B-B14F-4D97-AF65-F5344CB8AC3E}">
        <p14:creationId xmlns:p14="http://schemas.microsoft.com/office/powerpoint/2010/main" val="1236262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472" y="457200"/>
            <a:ext cx="9505056" cy="595536"/>
          </a:xfrm>
        </p:spPr>
        <p:txBody>
          <a:bodyPr/>
          <a:lstStyle/>
          <a:p>
            <a:pPr algn="ctr"/>
            <a:r>
              <a:rPr lang="fr-FR" b="1">
                <a:solidFill>
                  <a:srgbClr val="C00000"/>
                </a:solidFill>
                <a:latin typeface="Maple Medium"/>
              </a:rPr>
              <a:t>III- Publier sa thèse</a:t>
            </a: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26</a:t>
            </a:fld>
            <a:endParaRPr lang="fr-FR" altLang="fr-FR"/>
          </a:p>
        </p:txBody>
      </p:sp>
      <p:sp>
        <p:nvSpPr>
          <p:cNvPr id="4" name="Rectangle 3"/>
          <p:cNvSpPr/>
          <p:nvPr/>
        </p:nvSpPr>
        <p:spPr>
          <a:xfrm>
            <a:off x="2108684" y="2116632"/>
            <a:ext cx="5688632" cy="1569660"/>
          </a:xfrm>
          <a:prstGeom prst="rect">
            <a:avLst/>
          </a:prstGeom>
          <a:ln w="28575">
            <a:solidFill>
              <a:schemeClr val="tx1"/>
            </a:solidFill>
          </a:ln>
        </p:spPr>
        <p:txBody>
          <a:bodyPr wrap="square" lIns="91440" tIns="45720" rIns="91440" bIns="45720" anchor="t">
            <a:spAutoFit/>
          </a:bodyPr>
          <a:lstStyle/>
          <a:p>
            <a:pPr algn="ctr"/>
            <a:r>
              <a:rPr lang="fr-FR" sz="3200" b="1">
                <a:latin typeface="Maple Regular"/>
              </a:rPr>
              <a:t>Droits et devoirs des doctorants, dans un contexte de science ouverte</a:t>
            </a:r>
            <a:endParaRPr lang="fr-FR" sz="3200" b="1">
              <a:latin typeface="Maple Regular" panose="020B0503050000020003" pitchFamily="34" charset="0"/>
            </a:endParaRPr>
          </a:p>
        </p:txBody>
      </p:sp>
    </p:spTree>
    <p:extLst>
      <p:ext uri="{BB962C8B-B14F-4D97-AF65-F5344CB8AC3E}">
        <p14:creationId xmlns:p14="http://schemas.microsoft.com/office/powerpoint/2010/main" val="1582157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4488" y="590486"/>
            <a:ext cx="9561512" cy="1110322"/>
          </a:xfrm>
        </p:spPr>
        <p:txBody>
          <a:bodyPr/>
          <a:lstStyle/>
          <a:p>
            <a:pPr algn="ctr"/>
            <a:r>
              <a:rPr lang="en-US" b="1" err="1">
                <a:solidFill>
                  <a:srgbClr val="C00000"/>
                </a:solidFill>
              </a:rPr>
              <a:t>Vidéo</a:t>
            </a:r>
            <a:r>
              <a:rPr lang="en-US" b="1">
                <a:solidFill>
                  <a:srgbClr val="C00000"/>
                </a:solidFill>
              </a:rPr>
              <a:t> : ma </a:t>
            </a:r>
            <a:r>
              <a:rPr lang="en-US" b="1" err="1">
                <a:solidFill>
                  <a:srgbClr val="C00000"/>
                </a:solidFill>
              </a:rPr>
              <a:t>thèse</a:t>
            </a:r>
            <a:r>
              <a:rPr lang="en-US" b="1">
                <a:solidFill>
                  <a:srgbClr val="C00000"/>
                </a:solidFill>
              </a:rPr>
              <a:t> </a:t>
            </a:r>
            <a:r>
              <a:rPr lang="en-US" b="1" err="1">
                <a:solidFill>
                  <a:srgbClr val="C00000"/>
                </a:solidFill>
              </a:rPr>
              <a:t>en</a:t>
            </a:r>
            <a:r>
              <a:rPr lang="en-US" b="1">
                <a:solidFill>
                  <a:srgbClr val="C00000"/>
                </a:solidFill>
              </a:rPr>
              <a:t> Open Access </a:t>
            </a:r>
            <a:br>
              <a:rPr lang="fr-FR" b="1">
                <a:solidFill>
                  <a:srgbClr val="C00000"/>
                </a:solidFill>
              </a:rPr>
            </a:br>
            <a:endParaRPr lang="fr-FR" b="1">
              <a:solidFill>
                <a:srgbClr val="C00000"/>
              </a:solidFill>
            </a:endParaRP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27</a:t>
            </a:fld>
            <a:endParaRPr lang="fr-FR" altLang="fr-FR"/>
          </a:p>
        </p:txBody>
      </p:sp>
      <p:sp>
        <p:nvSpPr>
          <p:cNvPr id="4" name="Rectangle 3"/>
          <p:cNvSpPr/>
          <p:nvPr/>
        </p:nvSpPr>
        <p:spPr>
          <a:xfrm>
            <a:off x="512298" y="4455720"/>
            <a:ext cx="9217024" cy="1200329"/>
          </a:xfrm>
          <a:prstGeom prst="rect">
            <a:avLst/>
          </a:prstGeom>
        </p:spPr>
        <p:txBody>
          <a:bodyPr wrap="square">
            <a:spAutoFit/>
          </a:bodyPr>
          <a:lstStyle/>
          <a:p>
            <a:pPr algn="ctr"/>
            <a:r>
              <a:rPr lang="fr-FR" sz="3600" b="1"/>
              <a:t>https://www.dailymotion.com/video/k65NncTDARbbKfxjAvc</a:t>
            </a:r>
          </a:p>
        </p:txBody>
      </p:sp>
      <p:sp>
        <p:nvSpPr>
          <p:cNvPr id="5" name="Rectangle 4"/>
          <p:cNvSpPr/>
          <p:nvPr/>
        </p:nvSpPr>
        <p:spPr>
          <a:xfrm>
            <a:off x="1124366" y="1988840"/>
            <a:ext cx="7992888" cy="1754326"/>
          </a:xfrm>
          <a:prstGeom prst="rect">
            <a:avLst/>
          </a:prstGeom>
        </p:spPr>
        <p:txBody>
          <a:bodyPr wrap="square">
            <a:spAutoFit/>
          </a:bodyPr>
          <a:lstStyle/>
          <a:p>
            <a:pPr algn="just"/>
            <a:r>
              <a:rPr lang="fr-FR"/>
              <a:t>Sarah et François, deux jeunes chercheurs, se retrouvent régulièrement autour du photocopieur d'une bibliothèque universitaire.</a:t>
            </a:r>
            <a:br>
              <a:rPr lang="fr-FR"/>
            </a:br>
            <a:r>
              <a:rPr lang="fr-FR"/>
              <a:t>Un soir d'orage, le photocopieur prend vie et va leur présenter les avantages de l'Open Access pour diffuser leurs thèses. </a:t>
            </a:r>
            <a:br>
              <a:rPr lang="fr-FR"/>
            </a:br>
            <a:r>
              <a:rPr lang="fr-FR"/>
              <a:t>Cette rencontre va être le « coup de toner » qui va remettre en cause leurs certitudes.</a:t>
            </a:r>
          </a:p>
        </p:txBody>
      </p:sp>
    </p:spTree>
    <p:extLst>
      <p:ext uri="{BB962C8B-B14F-4D97-AF65-F5344CB8AC3E}">
        <p14:creationId xmlns:p14="http://schemas.microsoft.com/office/powerpoint/2010/main" val="2497505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4270" y="237876"/>
            <a:ext cx="8559634" cy="667544"/>
          </a:xfrm>
        </p:spPr>
        <p:txBody>
          <a:bodyPr/>
          <a:lstStyle/>
          <a:p>
            <a:r>
              <a:rPr lang="fr-FR" sz="2400">
                <a:solidFill>
                  <a:srgbClr val="C00000"/>
                </a:solidFill>
                <a:latin typeface="Maple Medium"/>
                <a:ea typeface="Calibri Light"/>
                <a:cs typeface="Calibri Light"/>
              </a:rPr>
              <a:t>Open </a:t>
            </a:r>
            <a:r>
              <a:rPr lang="fr-FR" sz="2400" err="1">
                <a:solidFill>
                  <a:srgbClr val="C00000"/>
                </a:solidFill>
                <a:latin typeface="Maple Medium"/>
                <a:ea typeface="Calibri Light"/>
                <a:cs typeface="Calibri Light"/>
              </a:rPr>
              <a:t>access</a:t>
            </a:r>
            <a:r>
              <a:rPr lang="fr-FR" sz="2400">
                <a:solidFill>
                  <a:srgbClr val="C00000"/>
                </a:solidFill>
                <a:latin typeface="Maple Medium"/>
                <a:ea typeface="Calibri Light"/>
                <a:cs typeface="Calibri Light"/>
              </a:rPr>
              <a:t> et publication chez un éditeur</a:t>
            </a:r>
            <a:endParaRPr lang="fr-FR" sz="2000">
              <a:solidFill>
                <a:srgbClr val="C00000"/>
              </a:solidFill>
              <a:latin typeface="Maple Medium"/>
              <a:ea typeface="Calibri Light"/>
              <a:cs typeface="Calibri Light"/>
            </a:endParaRPr>
          </a:p>
        </p:txBody>
      </p:sp>
      <p:sp>
        <p:nvSpPr>
          <p:cNvPr id="3" name="Espace réservé du contenu 2"/>
          <p:cNvSpPr>
            <a:spLocks noGrp="1"/>
          </p:cNvSpPr>
          <p:nvPr>
            <p:ph idx="1"/>
          </p:nvPr>
        </p:nvSpPr>
        <p:spPr>
          <a:xfrm>
            <a:off x="488504" y="992256"/>
            <a:ext cx="8915400" cy="5660827"/>
          </a:xfrm>
        </p:spPr>
        <p:txBody>
          <a:bodyPr>
            <a:normAutofit fontScale="85000" lnSpcReduction="20000"/>
          </a:bodyPr>
          <a:lstStyle/>
          <a:p>
            <a:r>
              <a:rPr lang="fr-FR" sz="2400" b="1">
                <a:latin typeface="Maple Regular"/>
              </a:rPr>
              <a:t>Je veux publier les résultats de mes recherches dans une revue ou publier ma thèse chez un éditeur.</a:t>
            </a:r>
          </a:p>
          <a:p>
            <a:endParaRPr lang="fr-FR" sz="2400" b="1">
              <a:latin typeface="Maple Regular" panose="020B0503050000020003" pitchFamily="34" charset="0"/>
            </a:endParaRPr>
          </a:p>
          <a:p>
            <a:pPr lvl="1"/>
            <a:r>
              <a:rPr lang="fr-FR" sz="2400">
                <a:latin typeface="Maple Regular"/>
              </a:rPr>
              <a:t>possibilité de </a:t>
            </a:r>
            <a:r>
              <a:rPr lang="fr-FR" sz="2400" b="1">
                <a:latin typeface="Maple Regular"/>
              </a:rPr>
              <a:t>différer la publication en ligne </a:t>
            </a:r>
            <a:r>
              <a:rPr lang="fr-FR" sz="2400">
                <a:latin typeface="Maple Regular"/>
              </a:rPr>
              <a:t>de la thèse le temps de publier = thèse sous </a:t>
            </a:r>
            <a:r>
              <a:rPr lang="fr-FR" sz="2400" b="1">
                <a:latin typeface="Maple Regular"/>
              </a:rPr>
              <a:t>embargo. </a:t>
            </a:r>
            <a:endParaRPr lang="fr-FR" sz="2400">
              <a:latin typeface="Maple Regular"/>
            </a:endParaRPr>
          </a:p>
          <a:p>
            <a:pPr marL="457200" lvl="1" indent="0">
              <a:buNone/>
            </a:pPr>
            <a:endParaRPr lang="fr-FR" sz="2400">
              <a:latin typeface="Maple Regular" panose="020B0503050000020003" pitchFamily="34" charset="0"/>
            </a:endParaRPr>
          </a:p>
          <a:p>
            <a:pPr lvl="1"/>
            <a:r>
              <a:rPr lang="fr-FR" sz="2400">
                <a:latin typeface="Maple Regular"/>
              </a:rPr>
              <a:t>les </a:t>
            </a:r>
            <a:r>
              <a:rPr lang="fr-FR" sz="2400" b="1">
                <a:latin typeface="Maple Regular"/>
              </a:rPr>
              <a:t>éditeurs ne s’opposent pas forcément à la diffusion </a:t>
            </a:r>
            <a:r>
              <a:rPr lang="fr-FR" sz="2400">
                <a:latin typeface="Maple Regular"/>
              </a:rPr>
              <a:t>des travaux publiés sur une archive ouverte : voir la politique des éditeurs sur </a:t>
            </a:r>
            <a:r>
              <a:rPr lang="fr-FR" sz="2400">
                <a:latin typeface="Maple Regular"/>
                <a:hlinkClick r:id="rId3"/>
              </a:rPr>
              <a:t>Sherpa/RoMeo</a:t>
            </a:r>
            <a:r>
              <a:rPr lang="fr-FR" sz="2400">
                <a:latin typeface="Maple Regular"/>
              </a:rPr>
              <a:t>.</a:t>
            </a:r>
          </a:p>
          <a:p>
            <a:pPr lvl="1"/>
            <a:endParaRPr lang="fr-FR" sz="2400">
              <a:latin typeface="Maple Regular" panose="020B0503050000020003" pitchFamily="34" charset="0"/>
            </a:endParaRPr>
          </a:p>
          <a:p>
            <a:pPr lvl="1"/>
            <a:r>
              <a:rPr lang="fr-FR" sz="2400">
                <a:latin typeface="Maple Regular"/>
              </a:rPr>
              <a:t>version de soutenance de ma thèse = version </a:t>
            </a:r>
            <a:r>
              <a:rPr lang="fr-FR" sz="2400" i="1" err="1">
                <a:latin typeface="Maple Regular"/>
              </a:rPr>
              <a:t>preprint</a:t>
            </a:r>
            <a:r>
              <a:rPr lang="fr-FR" sz="2400">
                <a:latin typeface="Maple Regular"/>
              </a:rPr>
              <a:t>. L’éditeur doit s’opposer explicitement à la publication du </a:t>
            </a:r>
            <a:r>
              <a:rPr lang="fr-FR" sz="2400" i="1" err="1">
                <a:latin typeface="Maple Regular"/>
              </a:rPr>
              <a:t>preprint</a:t>
            </a:r>
            <a:r>
              <a:rPr lang="fr-FR" sz="2400">
                <a:latin typeface="Maple Regular"/>
              </a:rPr>
              <a:t> sur une archive ouverte dans le contrat.</a:t>
            </a:r>
            <a:endParaRPr lang="fr-FR" sz="2400">
              <a:latin typeface="Maple Regular" panose="020B0503050000020003" pitchFamily="34" charset="0"/>
            </a:endParaRPr>
          </a:p>
          <a:p>
            <a:pPr lvl="1"/>
            <a:endParaRPr lang="fr-FR" sz="2400">
              <a:latin typeface="Maple Regular"/>
            </a:endParaRPr>
          </a:p>
          <a:p>
            <a:pPr marL="457200" lvl="1" indent="0">
              <a:buNone/>
            </a:pPr>
            <a:r>
              <a:rPr lang="fr-FR" sz="2400">
                <a:latin typeface="Maple Regular"/>
              </a:rPr>
              <a:t>Attention,</a:t>
            </a:r>
            <a:r>
              <a:rPr lang="fr-FR" sz="2400" b="1">
                <a:latin typeface="Maple Regular"/>
              </a:rPr>
              <a:t> le nombre de thèses qui donnent lieu à une publication sous forme de livre est faible </a:t>
            </a:r>
            <a:r>
              <a:rPr lang="fr-FR" sz="2400">
                <a:latin typeface="Maple Regular"/>
              </a:rPr>
              <a:t>: </a:t>
            </a:r>
            <a:endParaRPr lang="fr-FR" sz="2400">
              <a:latin typeface="Maple Regular" panose="020B0503050000020003" pitchFamily="34" charset="0"/>
            </a:endParaRPr>
          </a:p>
          <a:p>
            <a:pPr lvl="2"/>
            <a:r>
              <a:rPr lang="fr-FR">
                <a:latin typeface="Maple Regular"/>
              </a:rPr>
              <a:t>en 2018, sur 80 000 thèses déposées au format électronique, 1400 avaient donné lieu à une publication sous forme de livre (principalement en droit).</a:t>
            </a:r>
          </a:p>
          <a:p>
            <a:pPr lvl="2"/>
            <a:r>
              <a:rPr lang="fr-FR">
                <a:latin typeface="Maple Regular"/>
                <a:hlinkClick r:id="rId4"/>
              </a:rPr>
              <a:t>https://punktokomo.abes.fr/2018/07/11/utiliser-un-webservice-de-labes-sans-etre-developpeur-vers-linfini-et-au-dela/</a:t>
            </a:r>
            <a:r>
              <a:rPr lang="fr-FR">
                <a:latin typeface="Maple Regular"/>
              </a:rPr>
              <a:t>  </a:t>
            </a:r>
            <a:endParaRPr lang="fr-FR">
              <a:latin typeface="Maple Regular" panose="020B0503050000020003" pitchFamily="34" charset="0"/>
            </a:endParaRPr>
          </a:p>
          <a:p>
            <a:pPr lvl="2"/>
            <a:endParaRPr lang="fr-FR" sz="6200">
              <a:latin typeface="Maple Regular" panose="020B0503050000020003" pitchFamily="34" charset="0"/>
            </a:endParaRPr>
          </a:p>
          <a:p>
            <a:endParaRPr lang="fr-FR"/>
          </a:p>
        </p:txBody>
      </p:sp>
      <p:sp>
        <p:nvSpPr>
          <p:cNvPr id="6" name="Espace réservé du numéro de diapositive 5"/>
          <p:cNvSpPr>
            <a:spLocks noGrp="1"/>
          </p:cNvSpPr>
          <p:nvPr>
            <p:ph type="sldNum" sz="quarter" idx="12"/>
          </p:nvPr>
        </p:nvSpPr>
        <p:spPr>
          <a:xfrm>
            <a:off x="9273480" y="6263669"/>
            <a:ext cx="497260" cy="476250"/>
          </a:xfrm>
        </p:spPr>
        <p:txBody>
          <a:bodyPr/>
          <a:lstStyle/>
          <a:p>
            <a:fld id="{A63E2F55-217E-784D-959E-8EB90DBD2478}" type="slidenum">
              <a:rPr lang="fr-FR" smtClean="0"/>
              <a:pPr/>
              <a:t>28</a:t>
            </a:fld>
            <a:endParaRPr lang="fr-FR"/>
          </a:p>
        </p:txBody>
      </p:sp>
    </p:spTree>
    <p:extLst>
      <p:ext uri="{BB962C8B-B14F-4D97-AF65-F5344CB8AC3E}">
        <p14:creationId xmlns:p14="http://schemas.microsoft.com/office/powerpoint/2010/main" val="1646138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4270" y="237876"/>
            <a:ext cx="8559634" cy="667544"/>
          </a:xfrm>
        </p:spPr>
        <p:txBody>
          <a:bodyPr/>
          <a:lstStyle/>
          <a:p>
            <a:r>
              <a:rPr lang="fr-FR" sz="4000" b="1">
                <a:solidFill>
                  <a:srgbClr val="C00000"/>
                </a:solidFill>
                <a:latin typeface="Maple Regular"/>
              </a:rPr>
              <a:t>Attention aux éditeurs prédateurs</a:t>
            </a:r>
            <a:endParaRPr lang="fr-FR" sz="4000" b="1">
              <a:solidFill>
                <a:srgbClr val="C00000"/>
              </a:solidFill>
              <a:latin typeface="Maple Regular" panose="020B0503050000020003" pitchFamily="34" charset="0"/>
            </a:endParaRPr>
          </a:p>
        </p:txBody>
      </p:sp>
      <p:sp>
        <p:nvSpPr>
          <p:cNvPr id="3" name="Espace réservé du contenu 2"/>
          <p:cNvSpPr>
            <a:spLocks noGrp="1"/>
          </p:cNvSpPr>
          <p:nvPr>
            <p:ph idx="1"/>
          </p:nvPr>
        </p:nvSpPr>
        <p:spPr>
          <a:xfrm>
            <a:off x="488504" y="992256"/>
            <a:ext cx="8915400" cy="5660827"/>
          </a:xfrm>
        </p:spPr>
        <p:txBody>
          <a:bodyPr>
            <a:normAutofit/>
          </a:bodyPr>
          <a:lstStyle/>
          <a:p>
            <a:pPr>
              <a:spcBef>
                <a:spcPts val="20"/>
              </a:spcBef>
            </a:pPr>
            <a:r>
              <a:rPr lang="fr-FR" sz="2000">
                <a:latin typeface="Maple Regular"/>
              </a:rPr>
              <a:t>Des éditeurs acceptent et publient beaucoup de manuscrits, au détriment de la qualité (</a:t>
            </a:r>
            <a:r>
              <a:rPr lang="fr-FR" sz="2000" err="1">
                <a:latin typeface="Maple Regular"/>
              </a:rPr>
              <a:t>peer</a:t>
            </a:r>
            <a:r>
              <a:rPr lang="fr-FR" sz="2000">
                <a:latin typeface="Maple Regular"/>
              </a:rPr>
              <a:t> </a:t>
            </a:r>
            <a:r>
              <a:rPr lang="fr-FR" sz="2000" err="1">
                <a:latin typeface="Maple Regular"/>
              </a:rPr>
              <a:t>reviewing</a:t>
            </a:r>
            <a:r>
              <a:rPr lang="fr-FR" sz="2000">
                <a:latin typeface="Maple Regular"/>
              </a:rPr>
              <a:t> peu rigoureux en particulier).</a:t>
            </a:r>
          </a:p>
          <a:p>
            <a:pPr>
              <a:spcBef>
                <a:spcPts val="20"/>
              </a:spcBef>
            </a:pPr>
            <a:endParaRPr lang="fr-FR" sz="2000" b="1">
              <a:latin typeface="Maple Regular"/>
              <a:ea typeface="Calibri Light"/>
              <a:cs typeface="Calibri Light"/>
            </a:endParaRPr>
          </a:p>
          <a:p>
            <a:pPr>
              <a:spcBef>
                <a:spcPts val="20"/>
              </a:spcBef>
            </a:pPr>
            <a:r>
              <a:rPr lang="fr-FR" sz="2000">
                <a:latin typeface="Maple Regular"/>
                <a:ea typeface="Calibri Light"/>
                <a:cs typeface="Calibri Light"/>
              </a:rPr>
              <a:t>L’outil </a:t>
            </a:r>
            <a:r>
              <a:rPr lang="fr-FR" sz="2000" b="1">
                <a:latin typeface="Maple Regular"/>
                <a:ea typeface="Calibri Light"/>
                <a:cs typeface="Calibri Light"/>
              </a:rPr>
              <a:t>Compass to </a:t>
            </a:r>
            <a:r>
              <a:rPr lang="fr-FR" sz="2000" b="1" err="1">
                <a:latin typeface="Maple Regular"/>
                <a:ea typeface="Calibri Light"/>
                <a:cs typeface="Calibri Light"/>
              </a:rPr>
              <a:t>Publish</a:t>
            </a:r>
            <a:r>
              <a:rPr lang="fr-FR" sz="2000" b="1">
                <a:latin typeface="Maple Regular"/>
                <a:ea typeface="Calibri Light"/>
                <a:cs typeface="Calibri Light"/>
              </a:rPr>
              <a:t>,</a:t>
            </a:r>
            <a:r>
              <a:rPr lang="fr-FR" sz="2000">
                <a:latin typeface="Maple Regular"/>
                <a:ea typeface="Calibri Light"/>
                <a:cs typeface="Calibri Light"/>
              </a:rPr>
              <a:t> développé par une équipe de la bibliothèque de l’université de Liège, utilise une liste de critères quantifiée pour évaluer le degré d’authenticité de revues en Open Access exigeant des frais de publication (APC). En renseignant un formulaire sur différentes informations liées à une revue (prévoir une dizaine de minutes pour faire les vérifications demandées), un degré d’authenticité lui sera attribué.</a:t>
            </a:r>
          </a:p>
          <a:p>
            <a:pPr>
              <a:spcBef>
                <a:spcPts val="20"/>
              </a:spcBef>
            </a:pPr>
            <a:r>
              <a:rPr lang="fr-FR" sz="2000">
                <a:latin typeface="Maple Regular"/>
                <a:ea typeface="Calibri Light"/>
                <a:cs typeface="Calibri Light"/>
                <a:hlinkClick r:id="rId3"/>
              </a:rPr>
              <a:t>https://app.lib.uliege.be/compass-to-publish/</a:t>
            </a:r>
            <a:endParaRPr lang="fr-FR" sz="1600">
              <a:solidFill>
                <a:srgbClr val="000000"/>
              </a:solidFill>
              <a:latin typeface="Maple Regular"/>
              <a:ea typeface="Calibri Light"/>
              <a:cs typeface="Calibri Light"/>
            </a:endParaRPr>
          </a:p>
          <a:p>
            <a:pPr>
              <a:spcBef>
                <a:spcPts val="20"/>
              </a:spcBef>
            </a:pPr>
            <a:endParaRPr lang="fr-FR" sz="2000" b="1">
              <a:latin typeface="Maple Regular"/>
              <a:ea typeface="Calibri Light"/>
              <a:cs typeface="Calibri Light"/>
            </a:endParaRPr>
          </a:p>
          <a:p>
            <a:pPr algn="just"/>
            <a:r>
              <a:rPr lang="fr-FR" sz="2000">
                <a:latin typeface="Maple Regular"/>
                <a:ea typeface="+mn-lt"/>
                <a:cs typeface="+mn-lt"/>
              </a:rPr>
              <a:t>Le </a:t>
            </a:r>
            <a:r>
              <a:rPr lang="fr-FR" sz="2000">
                <a:latin typeface="Maple Regular"/>
                <a:ea typeface="+mn-lt"/>
                <a:cs typeface="+mn-lt"/>
                <a:hlinkClick r:id="rId4"/>
              </a:rPr>
              <a:t>Directory of Open Access Journals (DOAJ)</a:t>
            </a:r>
            <a:r>
              <a:rPr lang="fr-FR" sz="2000">
                <a:latin typeface="Maple Regular"/>
                <a:ea typeface="+mn-lt"/>
                <a:cs typeface="+mn-lt"/>
              </a:rPr>
              <a:t> est une base de données bibliographiques qui recense les périodiques scientifiques en ligne qui correspondent à des critères de qualité et de libre accès.</a:t>
            </a:r>
          </a:p>
          <a:p>
            <a:pPr marL="0" indent="0" algn="just">
              <a:buNone/>
            </a:pPr>
            <a:endParaRPr lang="fr-FR" sz="2000">
              <a:ea typeface="+mn-lt"/>
              <a:cs typeface="+mn-lt"/>
            </a:endParaRPr>
          </a:p>
          <a:p>
            <a:pPr algn="just"/>
            <a:endParaRPr lang="fr-FR" sz="2000">
              <a:ea typeface="+mn-lt"/>
              <a:cs typeface="+mn-lt"/>
            </a:endParaRPr>
          </a:p>
          <a:p>
            <a:pPr>
              <a:spcBef>
                <a:spcPts val="20"/>
              </a:spcBef>
            </a:pPr>
            <a:endParaRPr lang="fr-FR" sz="2000" b="1">
              <a:latin typeface="Maple Regular" panose="020B0503050000020003" pitchFamily="34" charset="0"/>
              <a:ea typeface="Calibri Light"/>
              <a:cs typeface="Calibri Light"/>
            </a:endParaRPr>
          </a:p>
          <a:p>
            <a:pPr>
              <a:spcBef>
                <a:spcPts val="20"/>
              </a:spcBef>
              <a:buClr>
                <a:srgbClr val="AA9F96"/>
              </a:buClr>
            </a:pPr>
            <a:endParaRPr lang="fr-FR" sz="6200" b="1">
              <a:latin typeface="Maple Regular" panose="020B0503050000020003" pitchFamily="34" charset="0"/>
            </a:endParaRPr>
          </a:p>
          <a:p>
            <a:pPr>
              <a:buClr>
                <a:srgbClr val="AA9F96"/>
              </a:buClr>
            </a:pPr>
            <a:endParaRPr lang="fr-FR" sz="6200" b="1">
              <a:latin typeface="Maple Regular" panose="020B0503050000020003" pitchFamily="34" charset="0"/>
            </a:endParaRPr>
          </a:p>
          <a:p>
            <a:pPr>
              <a:buClr>
                <a:srgbClr val="AA9F96"/>
              </a:buClr>
            </a:pPr>
            <a:endParaRPr lang="fr-FR" sz="4000" b="1">
              <a:latin typeface="Maple Regular" panose="020B0503050000020003" pitchFamily="34" charset="0"/>
              <a:cs typeface="Arial"/>
            </a:endParaRPr>
          </a:p>
          <a:p>
            <a:pPr lvl="1">
              <a:buClr>
                <a:srgbClr val="C1002A"/>
              </a:buClr>
            </a:pPr>
            <a:endParaRPr lang="fr-FR" sz="6200">
              <a:latin typeface="Maple Regular"/>
              <a:cs typeface="Arial"/>
            </a:endParaRPr>
          </a:p>
          <a:p>
            <a:endParaRPr lang="fr-FR">
              <a:cs typeface="Arial"/>
            </a:endParaRPr>
          </a:p>
        </p:txBody>
      </p:sp>
      <p:sp>
        <p:nvSpPr>
          <p:cNvPr id="6" name="Espace réservé du numéro de diapositive 5"/>
          <p:cNvSpPr>
            <a:spLocks noGrp="1"/>
          </p:cNvSpPr>
          <p:nvPr>
            <p:ph type="sldNum" sz="quarter" idx="12"/>
          </p:nvPr>
        </p:nvSpPr>
        <p:spPr>
          <a:xfrm>
            <a:off x="9273480" y="6263669"/>
            <a:ext cx="497260" cy="476250"/>
          </a:xfrm>
        </p:spPr>
        <p:txBody>
          <a:bodyPr/>
          <a:lstStyle/>
          <a:p>
            <a:fld id="{A63E2F55-217E-784D-959E-8EB90DBD2478}" type="slidenum">
              <a:rPr lang="fr-FR" smtClean="0"/>
              <a:pPr/>
              <a:t>29</a:t>
            </a:fld>
            <a:endParaRPr lang="fr-FR"/>
          </a:p>
        </p:txBody>
      </p:sp>
    </p:spTree>
    <p:extLst>
      <p:ext uri="{BB962C8B-B14F-4D97-AF65-F5344CB8AC3E}">
        <p14:creationId xmlns:p14="http://schemas.microsoft.com/office/powerpoint/2010/main" val="1272315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45108A-75EC-AC3C-471D-D420AF6C4252}"/>
              </a:ext>
            </a:extLst>
          </p:cNvPr>
          <p:cNvSpPr>
            <a:spLocks noGrp="1"/>
          </p:cNvSpPr>
          <p:nvPr>
            <p:ph type="title"/>
          </p:nvPr>
        </p:nvSpPr>
        <p:spPr/>
        <p:txBody>
          <a:bodyPr/>
          <a:lstStyle/>
          <a:p>
            <a:r>
              <a:rPr lang="fr-FR">
                <a:solidFill>
                  <a:srgbClr val="C00000"/>
                </a:solidFill>
                <a:latin typeface="Maple Medium"/>
                <a:cs typeface="Arial"/>
              </a:rPr>
              <a:t>Open </a:t>
            </a:r>
            <a:r>
              <a:rPr lang="fr-FR" err="1">
                <a:solidFill>
                  <a:srgbClr val="C00000"/>
                </a:solidFill>
                <a:latin typeface="Maple Medium"/>
                <a:cs typeface="Arial"/>
              </a:rPr>
              <a:t>access</a:t>
            </a:r>
            <a:r>
              <a:rPr lang="fr-FR">
                <a:solidFill>
                  <a:srgbClr val="C00000"/>
                </a:solidFill>
                <a:latin typeface="Maple Medium"/>
                <a:cs typeface="Arial"/>
              </a:rPr>
              <a:t> et plagiat</a:t>
            </a:r>
            <a:endParaRPr lang="fr-FR">
              <a:solidFill>
                <a:srgbClr val="000000"/>
              </a:solidFill>
              <a:latin typeface="Maple Medium"/>
              <a:cs typeface="Arial"/>
            </a:endParaRPr>
          </a:p>
        </p:txBody>
      </p:sp>
      <p:sp>
        <p:nvSpPr>
          <p:cNvPr id="3" name="Espace réservé du contenu 2">
            <a:extLst>
              <a:ext uri="{FF2B5EF4-FFF2-40B4-BE49-F238E27FC236}">
                <a16:creationId xmlns:a16="http://schemas.microsoft.com/office/drawing/2014/main" id="{6996A858-AA23-C8D4-1595-EA04588CB44A}"/>
              </a:ext>
            </a:extLst>
          </p:cNvPr>
          <p:cNvSpPr>
            <a:spLocks noGrp="1"/>
          </p:cNvSpPr>
          <p:nvPr>
            <p:ph idx="1"/>
          </p:nvPr>
        </p:nvSpPr>
        <p:spPr/>
        <p:txBody>
          <a:bodyPr/>
          <a:lstStyle/>
          <a:p>
            <a:r>
              <a:rPr lang="fr-FR">
                <a:cs typeface="Arial"/>
              </a:rPr>
              <a:t>Le dépôt d'une thèse dans une archive ouverte permet de prouver facilement et publiquement la </a:t>
            </a:r>
            <a:r>
              <a:rPr lang="fr-FR" b="1">
                <a:cs typeface="Arial"/>
              </a:rPr>
              <a:t>paternité </a:t>
            </a:r>
            <a:r>
              <a:rPr lang="fr-FR">
                <a:cs typeface="Arial"/>
              </a:rPr>
              <a:t>et l'antériorité du contenu. Le texte déposé est détecté par les </a:t>
            </a:r>
            <a:r>
              <a:rPr lang="fr-FR" b="1">
                <a:cs typeface="Arial"/>
              </a:rPr>
              <a:t>logiciels anti-plagiat.</a:t>
            </a:r>
            <a:br>
              <a:rPr lang="fr-FR" b="1">
                <a:cs typeface="Arial"/>
              </a:rPr>
            </a:br>
            <a:endParaRPr lang="fr-FR" b="1">
              <a:cs typeface="Arial"/>
            </a:endParaRPr>
          </a:p>
          <a:p>
            <a:r>
              <a:rPr lang="fr-FR">
                <a:cs typeface="Arial"/>
              </a:rPr>
              <a:t> Utilisation de </a:t>
            </a:r>
            <a:r>
              <a:rPr lang="fr-FR" b="1">
                <a:cs typeface="Arial"/>
              </a:rPr>
              <a:t>licence </a:t>
            </a:r>
            <a:r>
              <a:rPr lang="fr-FR" b="1" err="1">
                <a:cs typeface="Arial"/>
              </a:rPr>
              <a:t>creative</a:t>
            </a:r>
            <a:r>
              <a:rPr lang="fr-FR" b="1">
                <a:cs typeface="Arial"/>
              </a:rPr>
              <a:t> </a:t>
            </a:r>
            <a:r>
              <a:rPr lang="fr-FR" b="1" err="1">
                <a:cs typeface="Arial"/>
              </a:rPr>
              <a:t>commons</a:t>
            </a:r>
            <a:r>
              <a:rPr lang="fr-FR" b="1">
                <a:cs typeface="Arial"/>
              </a:rPr>
              <a:t>. </a:t>
            </a:r>
          </a:p>
        </p:txBody>
      </p:sp>
      <p:sp>
        <p:nvSpPr>
          <p:cNvPr id="4" name="Espace réservé du numéro de diapositive 3">
            <a:extLst>
              <a:ext uri="{FF2B5EF4-FFF2-40B4-BE49-F238E27FC236}">
                <a16:creationId xmlns:a16="http://schemas.microsoft.com/office/drawing/2014/main" id="{0CBBFB7F-698B-B5AB-8CCA-BA4108850FEE}"/>
              </a:ext>
            </a:extLst>
          </p:cNvPr>
          <p:cNvSpPr>
            <a:spLocks noGrp="1"/>
          </p:cNvSpPr>
          <p:nvPr>
            <p:ph type="sldNum" sz="quarter" idx="11"/>
          </p:nvPr>
        </p:nvSpPr>
        <p:spPr/>
        <p:txBody>
          <a:bodyPr/>
          <a:lstStyle/>
          <a:p>
            <a:fld id="{03E53D28-B31F-4E2D-B448-C2E83C3B353D}" type="slidenum">
              <a:rPr lang="fr-FR" altLang="fr-FR"/>
              <a:pPr/>
              <a:t>30</a:t>
            </a:fld>
            <a:endParaRPr lang="fr-FR" altLang="fr-FR"/>
          </a:p>
        </p:txBody>
      </p:sp>
    </p:spTree>
    <p:extLst>
      <p:ext uri="{BB962C8B-B14F-4D97-AF65-F5344CB8AC3E}">
        <p14:creationId xmlns:p14="http://schemas.microsoft.com/office/powerpoint/2010/main" val="3127471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2285" y="677107"/>
            <a:ext cx="9368497" cy="1371600"/>
          </a:xfrm>
        </p:spPr>
        <p:txBody>
          <a:bodyPr/>
          <a:lstStyle/>
          <a:p>
            <a:pPr algn="ctr"/>
            <a:r>
              <a:rPr lang="fr-FR" b="1">
                <a:solidFill>
                  <a:srgbClr val="C00000"/>
                </a:solidFill>
                <a:latin typeface="Arial Narrow,Bold"/>
              </a:rPr>
              <a:t>QU’EST-CE QU’UNE LICENCE CREATIVE COMMONS ?</a:t>
            </a:r>
            <a:br>
              <a:rPr lang="fr-FR" b="1">
                <a:solidFill>
                  <a:srgbClr val="9A9B91"/>
                </a:solidFill>
                <a:latin typeface="Arial Narrow,Bold"/>
              </a:rPr>
            </a:br>
            <a:endParaRPr lang="fr-F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31</a:t>
            </a:fld>
            <a:endParaRPr lang="fr-FR" altLang="fr-FR"/>
          </a:p>
        </p:txBody>
      </p:sp>
      <p:sp>
        <p:nvSpPr>
          <p:cNvPr id="4" name="Rectangle 3"/>
          <p:cNvSpPr/>
          <p:nvPr/>
        </p:nvSpPr>
        <p:spPr>
          <a:xfrm>
            <a:off x="302285" y="2114996"/>
            <a:ext cx="9561512" cy="4524315"/>
          </a:xfrm>
          <a:prstGeom prst="rect">
            <a:avLst/>
          </a:prstGeom>
        </p:spPr>
        <p:txBody>
          <a:bodyPr wrap="square">
            <a:spAutoFit/>
          </a:bodyPr>
          <a:lstStyle/>
          <a:p>
            <a:pPr algn="ctr"/>
            <a:r>
              <a:rPr lang="fr-FR" sz="1600" err="1">
                <a:solidFill>
                  <a:srgbClr val="0000FF"/>
                </a:solidFill>
              </a:rPr>
              <a:t>Creative</a:t>
            </a:r>
            <a:r>
              <a:rPr lang="fr-FR" sz="1600">
                <a:solidFill>
                  <a:srgbClr val="0000FF"/>
                </a:solidFill>
              </a:rPr>
              <a:t> Commons </a:t>
            </a:r>
            <a:r>
              <a:rPr lang="fr-FR" sz="1600">
                <a:solidFill>
                  <a:srgbClr val="000000"/>
                </a:solidFill>
              </a:rPr>
              <a:t>(CC) propose des contrats-type ou licences pour la mise à disposition</a:t>
            </a:r>
          </a:p>
          <a:p>
            <a:pPr algn="ctr"/>
            <a:r>
              <a:rPr lang="fr-FR" sz="1600">
                <a:solidFill>
                  <a:srgbClr val="000000"/>
                </a:solidFill>
              </a:rPr>
              <a:t>d’</a:t>
            </a:r>
            <a:r>
              <a:rPr lang="fr-FR" sz="1600" err="1">
                <a:solidFill>
                  <a:srgbClr val="000000"/>
                </a:solidFill>
              </a:rPr>
              <a:t>oeuvres</a:t>
            </a:r>
            <a:r>
              <a:rPr lang="fr-FR" sz="1600">
                <a:solidFill>
                  <a:srgbClr val="000000"/>
                </a:solidFill>
              </a:rPr>
              <a:t> en ligne. Ces licences sont fondées sur le droit d’auteur mais incitent l'auteur à se</a:t>
            </a:r>
          </a:p>
          <a:p>
            <a:pPr algn="ctr"/>
            <a:r>
              <a:rPr lang="fr-FR" sz="1600">
                <a:solidFill>
                  <a:srgbClr val="000000"/>
                </a:solidFill>
              </a:rPr>
              <a:t>réserver une partie de ses droits lesquels sont soumis à son autorisation préalable. Elles</a:t>
            </a:r>
          </a:p>
          <a:p>
            <a:pPr algn="ctr"/>
            <a:r>
              <a:rPr lang="fr-FR" sz="1600">
                <a:solidFill>
                  <a:srgbClr val="000000"/>
                </a:solidFill>
              </a:rPr>
              <a:t>permettent de proposer son </a:t>
            </a:r>
            <a:r>
              <a:rPr lang="fr-FR" sz="1600" err="1">
                <a:solidFill>
                  <a:srgbClr val="000000"/>
                </a:solidFill>
              </a:rPr>
              <a:t>oeuvre</a:t>
            </a:r>
            <a:r>
              <a:rPr lang="fr-FR" sz="1600">
                <a:solidFill>
                  <a:srgbClr val="000000"/>
                </a:solidFill>
              </a:rPr>
              <a:t> au public en l'assortissant de conditions relatives à sa</a:t>
            </a:r>
          </a:p>
          <a:p>
            <a:pPr algn="ctr"/>
            <a:r>
              <a:rPr lang="fr-FR" sz="1600">
                <a:solidFill>
                  <a:srgbClr val="000000"/>
                </a:solidFill>
              </a:rPr>
              <a:t>réutilisation, sa reproduction et/ou son évolution, que l'utilisateur est appelé à accepter</a:t>
            </a:r>
          </a:p>
          <a:p>
            <a:pPr algn="ctr"/>
            <a:r>
              <a:rPr lang="fr-FR" sz="1600">
                <a:solidFill>
                  <a:srgbClr val="000000"/>
                </a:solidFill>
              </a:rPr>
              <a:t>préalablement à tout usage. L'auteur n'abandonne ni ne cède en aucun cas ses droits, il précise</a:t>
            </a:r>
          </a:p>
          <a:p>
            <a:pPr algn="ctr"/>
            <a:r>
              <a:rPr lang="fr-FR" sz="1600">
                <a:solidFill>
                  <a:srgbClr val="000000"/>
                </a:solidFill>
              </a:rPr>
              <a:t>par le choix d'une Licence CC la manière dont il souhaite les exercer. Les journaux Open</a:t>
            </a:r>
          </a:p>
          <a:p>
            <a:pPr algn="ctr"/>
            <a:r>
              <a:rPr lang="fr-FR" sz="1600">
                <a:solidFill>
                  <a:srgbClr val="000000"/>
                </a:solidFill>
              </a:rPr>
              <a:t>Access les utilisent, ainsi que les archives ouvertes et les plateformes OA.</a:t>
            </a:r>
          </a:p>
          <a:p>
            <a:pPr algn="ctr"/>
            <a:endParaRPr lang="fr-FR" sz="1600">
              <a:solidFill>
                <a:srgbClr val="000000"/>
              </a:solidFill>
            </a:endParaRPr>
          </a:p>
          <a:p>
            <a:pPr algn="ctr"/>
            <a:r>
              <a:rPr lang="fr-FR" sz="1600">
                <a:solidFill>
                  <a:srgbClr val="000000"/>
                </a:solidFill>
              </a:rPr>
              <a:t>Il existe 6 licences, combinées à partir des 4 options suivantes :</a:t>
            </a:r>
          </a:p>
          <a:p>
            <a:r>
              <a:rPr lang="fr-FR" sz="1600" b="1">
                <a:solidFill>
                  <a:srgbClr val="FFFFFF"/>
                </a:solidFill>
              </a:rPr>
              <a:t>Symbole</a:t>
            </a:r>
          </a:p>
          <a:p>
            <a:r>
              <a:rPr lang="fr-FR" sz="1600">
                <a:solidFill>
                  <a:srgbClr val="000000"/>
                </a:solidFill>
              </a:rPr>
              <a:t>BY Attribution : citation de l’auteur initial (obligatoire en droit français)</a:t>
            </a:r>
          </a:p>
          <a:p>
            <a:r>
              <a:rPr lang="fr-FR" sz="1600">
                <a:solidFill>
                  <a:srgbClr val="000000"/>
                </a:solidFill>
              </a:rPr>
              <a:t>NC Non-commercial : interdiction de tirer un profit commercial de l’</a:t>
            </a:r>
            <a:r>
              <a:rPr lang="fr-FR" sz="1600" err="1">
                <a:solidFill>
                  <a:srgbClr val="000000"/>
                </a:solidFill>
              </a:rPr>
              <a:t>oeuvre</a:t>
            </a:r>
            <a:r>
              <a:rPr lang="fr-FR" sz="1600">
                <a:solidFill>
                  <a:srgbClr val="000000"/>
                </a:solidFill>
              </a:rPr>
              <a:t> sans autorisation de</a:t>
            </a:r>
          </a:p>
          <a:p>
            <a:r>
              <a:rPr lang="fr-FR" sz="1600">
                <a:solidFill>
                  <a:srgbClr val="000000"/>
                </a:solidFill>
              </a:rPr>
              <a:t>l'auteur</a:t>
            </a:r>
          </a:p>
          <a:p>
            <a:r>
              <a:rPr lang="fr-FR" sz="1600">
                <a:solidFill>
                  <a:srgbClr val="000000"/>
                </a:solidFill>
              </a:rPr>
              <a:t>ND No </a:t>
            </a:r>
            <a:r>
              <a:rPr lang="fr-FR" sz="1600" err="1">
                <a:solidFill>
                  <a:srgbClr val="000000"/>
                </a:solidFill>
              </a:rPr>
              <a:t>Derivative</a:t>
            </a:r>
            <a:r>
              <a:rPr lang="fr-FR" sz="1600">
                <a:solidFill>
                  <a:srgbClr val="000000"/>
                </a:solidFill>
              </a:rPr>
              <a:t> </a:t>
            </a:r>
            <a:r>
              <a:rPr lang="fr-FR" sz="1600" err="1">
                <a:solidFill>
                  <a:srgbClr val="000000"/>
                </a:solidFill>
              </a:rPr>
              <a:t>works</a:t>
            </a:r>
            <a:r>
              <a:rPr lang="fr-FR" sz="1600">
                <a:solidFill>
                  <a:srgbClr val="000000"/>
                </a:solidFill>
              </a:rPr>
              <a:t> : impossibilité d’intégrer tout ou partie dans une </a:t>
            </a:r>
            <a:r>
              <a:rPr lang="fr-FR" sz="1600" err="1">
                <a:solidFill>
                  <a:srgbClr val="000000"/>
                </a:solidFill>
              </a:rPr>
              <a:t>oeuvre</a:t>
            </a:r>
            <a:r>
              <a:rPr lang="fr-FR" sz="1600">
                <a:solidFill>
                  <a:srgbClr val="000000"/>
                </a:solidFill>
              </a:rPr>
              <a:t> composite sans</a:t>
            </a:r>
          </a:p>
          <a:p>
            <a:r>
              <a:rPr lang="fr-FR" sz="1600">
                <a:solidFill>
                  <a:srgbClr val="000000"/>
                </a:solidFill>
              </a:rPr>
              <a:t>autorisation de l'auteur</a:t>
            </a:r>
          </a:p>
          <a:p>
            <a:r>
              <a:rPr lang="fr-FR" sz="1600">
                <a:solidFill>
                  <a:srgbClr val="000000"/>
                </a:solidFill>
              </a:rPr>
              <a:t>SA Share </a:t>
            </a:r>
            <a:r>
              <a:rPr lang="fr-FR" sz="1600" err="1">
                <a:solidFill>
                  <a:srgbClr val="000000"/>
                </a:solidFill>
              </a:rPr>
              <a:t>Alike</a:t>
            </a:r>
            <a:r>
              <a:rPr lang="fr-FR" sz="1600">
                <a:solidFill>
                  <a:srgbClr val="000000"/>
                </a:solidFill>
              </a:rPr>
              <a:t> : partage de l’</a:t>
            </a:r>
            <a:r>
              <a:rPr lang="fr-FR" sz="1600" err="1">
                <a:solidFill>
                  <a:srgbClr val="000000"/>
                </a:solidFill>
              </a:rPr>
              <a:t>oeuvre</a:t>
            </a:r>
            <a:r>
              <a:rPr lang="fr-FR" sz="1600">
                <a:solidFill>
                  <a:srgbClr val="000000"/>
                </a:solidFill>
              </a:rPr>
              <a:t>, avec obligation de la rediffuser selon la même licence ou</a:t>
            </a:r>
          </a:p>
          <a:p>
            <a:r>
              <a:rPr lang="fr-FR" sz="1600">
                <a:solidFill>
                  <a:srgbClr val="000000"/>
                </a:solidFill>
              </a:rPr>
              <a:t>une licence similaire</a:t>
            </a:r>
            <a:endParaRPr lang="fr-FR"/>
          </a:p>
        </p:txBody>
      </p:sp>
    </p:spTree>
    <p:extLst>
      <p:ext uri="{BB962C8B-B14F-4D97-AF65-F5344CB8AC3E}">
        <p14:creationId xmlns:p14="http://schemas.microsoft.com/office/powerpoint/2010/main" val="340877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4488" y="1132702"/>
            <a:ext cx="9361040" cy="244940"/>
          </a:xfrm>
        </p:spPr>
        <p:txBody>
          <a:bodyPr/>
          <a:lstStyle/>
          <a:p>
            <a:pPr algn="ctr"/>
            <a:br>
              <a:rPr lang="en-US" b="1">
                <a:solidFill>
                  <a:srgbClr val="C00000"/>
                </a:solidFill>
              </a:rPr>
            </a:br>
            <a:r>
              <a:rPr lang="en-US" b="1">
                <a:solidFill>
                  <a:srgbClr val="C00000"/>
                </a:solidFill>
              </a:rPr>
              <a:t>VIDEO : </a:t>
            </a:r>
            <a:r>
              <a:rPr lang="fr-FR" b="1">
                <a:solidFill>
                  <a:srgbClr val="C00000"/>
                </a:solidFill>
              </a:rPr>
              <a:t>LES LICENCES CREATIVE COMMONS</a:t>
            </a:r>
            <a:br>
              <a:rPr lang="fr-FR" b="1"/>
            </a:br>
            <a:br>
              <a:rPr lang="fr-FR" b="1">
                <a:solidFill>
                  <a:srgbClr val="C00000"/>
                </a:solidFill>
              </a:rPr>
            </a:br>
            <a:endParaRPr lang="fr-FR" b="1">
              <a:solidFill>
                <a:srgbClr val="C00000"/>
              </a:solidFill>
            </a:endParaRPr>
          </a:p>
        </p:txBody>
      </p:sp>
      <p:sp>
        <p:nvSpPr>
          <p:cNvPr id="3" name="Espace réservé du numéro de diapositive 2"/>
          <p:cNvSpPr>
            <a:spLocks noGrp="1"/>
          </p:cNvSpPr>
          <p:nvPr>
            <p:ph type="sldNum" sz="quarter" idx="11"/>
          </p:nvPr>
        </p:nvSpPr>
        <p:spPr/>
        <p:txBody>
          <a:bodyPr/>
          <a:lstStyle/>
          <a:p>
            <a:fld id="{BC5B88FA-5DCB-4AFB-9B81-EDA5CB9DE4F1}" type="slidenum">
              <a:rPr lang="fr-FR" altLang="fr-FR" smtClean="0"/>
              <a:pPr/>
              <a:t>32</a:t>
            </a:fld>
            <a:endParaRPr lang="fr-FR" altLang="fr-FR"/>
          </a:p>
        </p:txBody>
      </p:sp>
      <p:sp>
        <p:nvSpPr>
          <p:cNvPr id="4" name="Rectangle 3"/>
          <p:cNvSpPr/>
          <p:nvPr/>
        </p:nvSpPr>
        <p:spPr>
          <a:xfrm>
            <a:off x="405860" y="3137495"/>
            <a:ext cx="9238296" cy="1200329"/>
          </a:xfrm>
          <a:prstGeom prst="rect">
            <a:avLst/>
          </a:prstGeom>
        </p:spPr>
        <p:txBody>
          <a:bodyPr wrap="square">
            <a:spAutoFit/>
          </a:bodyPr>
          <a:lstStyle/>
          <a:p>
            <a:pPr algn="ctr"/>
            <a:r>
              <a:rPr lang="fr-FR" sz="3600"/>
              <a:t>https://paris-sorbonne.libguides.com/open-access/creative-commons</a:t>
            </a:r>
          </a:p>
        </p:txBody>
      </p:sp>
      <p:sp>
        <p:nvSpPr>
          <p:cNvPr id="5" name="Rectangle 4"/>
          <p:cNvSpPr/>
          <p:nvPr/>
        </p:nvSpPr>
        <p:spPr>
          <a:xfrm>
            <a:off x="975585" y="1657404"/>
            <a:ext cx="7992888" cy="1200329"/>
          </a:xfrm>
          <a:prstGeom prst="rect">
            <a:avLst/>
          </a:prstGeom>
        </p:spPr>
        <p:txBody>
          <a:bodyPr wrap="square">
            <a:spAutoFit/>
          </a:bodyPr>
          <a:lstStyle/>
          <a:p>
            <a:pPr algn="just"/>
            <a:r>
              <a:rPr lang="fr-FR"/>
              <a:t>Les </a:t>
            </a:r>
            <a:r>
              <a:rPr lang="fr-FR" err="1"/>
              <a:t>Creative</a:t>
            </a:r>
            <a:r>
              <a:rPr lang="fr-FR"/>
              <a:t> Commons sont des</a:t>
            </a:r>
            <a:r>
              <a:rPr lang="fr-FR" b="1"/>
              <a:t> œuvres en usage partagé</a:t>
            </a:r>
            <a:r>
              <a:rPr lang="fr-FR"/>
              <a:t>, c'est-à-dire des œuvres que leurs auteurs destinent à l’usage commun et dont</a:t>
            </a:r>
            <a:r>
              <a:rPr lang="fr-FR" b="1"/>
              <a:t> ils abandonnent ou concèdent à titre gratuit tout ou partie des droits d’utilisation</a:t>
            </a:r>
            <a:r>
              <a:rPr lang="fr-FR"/>
              <a:t>, selon certaines conditions.</a:t>
            </a:r>
          </a:p>
        </p:txBody>
      </p:sp>
      <p:sp>
        <p:nvSpPr>
          <p:cNvPr id="6" name="ZoneTexte 5"/>
          <p:cNvSpPr txBox="1"/>
          <p:nvPr/>
        </p:nvSpPr>
        <p:spPr>
          <a:xfrm>
            <a:off x="259741" y="4599563"/>
            <a:ext cx="9384415" cy="2369880"/>
          </a:xfrm>
          <a:prstGeom prst="rect">
            <a:avLst/>
          </a:prstGeom>
          <a:noFill/>
        </p:spPr>
        <p:txBody>
          <a:bodyPr wrap="square" rtlCol="0">
            <a:spAutoFit/>
          </a:bodyPr>
          <a:lstStyle/>
          <a:p>
            <a:pPr algn="ctr"/>
            <a:r>
              <a:rPr lang="fr-FR" sz="3200"/>
              <a:t>Une vidéo sur le site </a:t>
            </a:r>
            <a:r>
              <a:rPr lang="fr-FR" sz="3200" err="1"/>
              <a:t>Creative</a:t>
            </a:r>
            <a:r>
              <a:rPr lang="fr-FR" sz="3200"/>
              <a:t> Commons, EN ANGLAIS  : </a:t>
            </a:r>
          </a:p>
          <a:p>
            <a:pPr algn="ctr"/>
            <a:endParaRPr lang="fr-FR" sz="3200"/>
          </a:p>
          <a:p>
            <a:r>
              <a:rPr lang="fr-FR" sz="3200" u="sng">
                <a:hlinkClick r:id="rId3"/>
              </a:rPr>
              <a:t>https://creativecommons.org/licenses/?lang=fr-FR</a:t>
            </a:r>
            <a:endParaRPr lang="fr-FR" sz="3200"/>
          </a:p>
          <a:p>
            <a:endParaRPr lang="fr-FR" sz="2000"/>
          </a:p>
        </p:txBody>
      </p:sp>
    </p:spTree>
    <p:extLst>
      <p:ext uri="{BB962C8B-B14F-4D97-AF65-F5344CB8AC3E}">
        <p14:creationId xmlns:p14="http://schemas.microsoft.com/office/powerpoint/2010/main" val="842506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nvPr>
        </p:nvSpPr>
        <p:spPr/>
        <p:txBody>
          <a:bodyPr/>
          <a:lstStyle/>
          <a:p>
            <a:fld id="{226FBDC3-4B18-45D7-A365-83D2A4534530}" type="slidenum">
              <a:rPr lang="fr-FR" altLang="fr-FR" smtClean="0"/>
              <a:pPr/>
              <a:t>33</a:t>
            </a:fld>
            <a:endParaRPr lang="fr-FR" altLang="fr-FR"/>
          </a:p>
        </p:txBody>
      </p:sp>
      <p:sp>
        <p:nvSpPr>
          <p:cNvPr id="4" name="Rectangle 3"/>
          <p:cNvSpPr/>
          <p:nvPr/>
        </p:nvSpPr>
        <p:spPr>
          <a:xfrm>
            <a:off x="2072680" y="116632"/>
            <a:ext cx="6442253" cy="1077218"/>
          </a:xfrm>
          <a:prstGeom prst="rect">
            <a:avLst/>
          </a:prstGeom>
        </p:spPr>
        <p:txBody>
          <a:bodyPr wrap="square">
            <a:spAutoFit/>
          </a:bodyPr>
          <a:lstStyle/>
          <a:p>
            <a:r>
              <a:rPr lang="fr-FR" sz="3200" b="1">
                <a:solidFill>
                  <a:srgbClr val="C00000"/>
                </a:solidFill>
              </a:rPr>
              <a:t>Les licences </a:t>
            </a:r>
            <a:r>
              <a:rPr lang="fr-FR" sz="3200" b="1" err="1">
                <a:solidFill>
                  <a:srgbClr val="C00000"/>
                </a:solidFill>
              </a:rPr>
              <a:t>Creative</a:t>
            </a:r>
            <a:r>
              <a:rPr lang="fr-FR" sz="3200" b="1">
                <a:solidFill>
                  <a:srgbClr val="C00000"/>
                </a:solidFill>
              </a:rPr>
              <a:t> Commons</a:t>
            </a:r>
            <a:br>
              <a:rPr lang="fr-FR" sz="3200" b="1"/>
            </a:br>
            <a:endParaRPr lang="fr-FR" sz="3200"/>
          </a:p>
        </p:txBody>
      </p:sp>
      <p:pic>
        <p:nvPicPr>
          <p:cNvPr id="5" name="Image 4"/>
          <p:cNvPicPr>
            <a:picLocks noChangeAspect="1"/>
          </p:cNvPicPr>
          <p:nvPr/>
        </p:nvPicPr>
        <p:blipFill>
          <a:blip r:embed="rId3"/>
          <a:stretch>
            <a:fillRect/>
          </a:stretch>
        </p:blipFill>
        <p:spPr>
          <a:xfrm>
            <a:off x="678253" y="1539613"/>
            <a:ext cx="7721257" cy="4593996"/>
          </a:xfrm>
          <a:prstGeom prst="rect">
            <a:avLst/>
          </a:prstGeom>
        </p:spPr>
      </p:pic>
    </p:spTree>
    <p:extLst>
      <p:ext uri="{BB962C8B-B14F-4D97-AF65-F5344CB8AC3E}">
        <p14:creationId xmlns:p14="http://schemas.microsoft.com/office/powerpoint/2010/main" val="3969387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457200"/>
            <a:ext cx="8915400" cy="523528"/>
          </a:xfrm>
        </p:spPr>
        <p:txBody>
          <a:bodyPr/>
          <a:lstStyle/>
          <a:p>
            <a:pPr algn="ctr"/>
            <a:r>
              <a:rPr lang="fr-FR" sz="4000" b="1">
                <a:solidFill>
                  <a:srgbClr val="C00000"/>
                </a:solidFill>
                <a:latin typeface="Maple Regular" panose="020B0503050000020003" pitchFamily="34" charset="0"/>
              </a:rPr>
              <a:t>Respecter le droit d’auteur </a:t>
            </a:r>
          </a:p>
        </p:txBody>
      </p:sp>
      <p:sp>
        <p:nvSpPr>
          <p:cNvPr id="3" name="Espace réservé du contenu 2"/>
          <p:cNvSpPr>
            <a:spLocks noGrp="1"/>
          </p:cNvSpPr>
          <p:nvPr>
            <p:ph idx="1"/>
          </p:nvPr>
        </p:nvSpPr>
        <p:spPr>
          <a:xfrm>
            <a:off x="495300" y="1340768"/>
            <a:ext cx="8915400" cy="4742656"/>
          </a:xfrm>
        </p:spPr>
        <p:txBody>
          <a:bodyPr>
            <a:normAutofit/>
          </a:bodyPr>
          <a:lstStyle/>
          <a:p>
            <a:pPr algn="just"/>
            <a:endParaRPr lang="fr-FR" b="1"/>
          </a:p>
          <a:p>
            <a:pPr algn="just"/>
            <a:r>
              <a:rPr lang="fr-FR" b="1"/>
              <a:t>Les thèses sont destinées à être diffusées, a minima dans l’enceinte de l’ESR</a:t>
            </a:r>
            <a:r>
              <a:rPr lang="fr-FR"/>
              <a:t>. </a:t>
            </a:r>
            <a:endParaRPr lang="fr-FR" sz="9600" u="sng">
              <a:cs typeface="Arial"/>
            </a:endParaRPr>
          </a:p>
          <a:p>
            <a:pPr algn="just"/>
            <a:endParaRPr lang="fr-FR"/>
          </a:p>
          <a:p>
            <a:pPr algn="just"/>
            <a:r>
              <a:rPr lang="fr-FR" u="sng"/>
              <a:t>Leur contenu doit respecter le droit d'auteur.</a:t>
            </a:r>
            <a:endParaRPr lang="fr-FR" sz="9600" u="sng">
              <a:cs typeface="Arial"/>
            </a:endParaRPr>
          </a:p>
          <a:p>
            <a:pPr algn="just"/>
            <a:endParaRPr lang="fr-FR" sz="9600" u="sng">
              <a:cs typeface="Arial"/>
            </a:endParaRPr>
          </a:p>
          <a:p>
            <a:pPr lvl="1" algn="just"/>
            <a:endParaRPr lang="fr-FR" sz="4800" b="1" kern="1200">
              <a:latin typeface="Arial"/>
              <a:cs typeface="Arial"/>
            </a:endParaRPr>
          </a:p>
          <a:p>
            <a:pPr marL="457200" lvl="1" indent="0" algn="just">
              <a:buNone/>
            </a:pPr>
            <a:endParaRPr lang="fr-FR" sz="4800" b="1">
              <a:latin typeface="Maple Regular" panose="020B0503050000020003" pitchFamily="34" charset="0"/>
            </a:endParaRPr>
          </a:p>
          <a:p>
            <a:pPr marL="457200" lvl="1" indent="0" algn="just">
              <a:buNone/>
            </a:pPr>
            <a:endParaRPr lang="fr-FR" sz="4800">
              <a:latin typeface="Maple Regular" panose="020B0503050000020003" pitchFamily="34" charset="0"/>
            </a:endParaRPr>
          </a:p>
          <a:p>
            <a:pPr marL="0" indent="0" algn="just">
              <a:buNone/>
            </a:pPr>
            <a:endParaRPr lang="fr-FR"/>
          </a:p>
          <a:p>
            <a:endParaRPr lang="fr-FR"/>
          </a:p>
          <a:p>
            <a:endParaRPr lang="fr-FR"/>
          </a:p>
        </p:txBody>
      </p:sp>
      <p:sp>
        <p:nvSpPr>
          <p:cNvPr id="6" name="Espace réservé du numéro de diapositive 5"/>
          <p:cNvSpPr>
            <a:spLocks noGrp="1"/>
          </p:cNvSpPr>
          <p:nvPr>
            <p:ph type="sldNum" sz="quarter" idx="12"/>
          </p:nvPr>
        </p:nvSpPr>
        <p:spPr>
          <a:xfrm>
            <a:off x="9057456" y="6232558"/>
            <a:ext cx="353244" cy="476250"/>
          </a:xfrm>
        </p:spPr>
        <p:txBody>
          <a:bodyPr/>
          <a:lstStyle/>
          <a:p>
            <a:fld id="{A63E2F55-217E-784D-959E-8EB90DBD2478}" type="slidenum">
              <a:rPr lang="fr-FR" smtClean="0"/>
              <a:pPr/>
              <a:t>34</a:t>
            </a:fld>
            <a:endParaRPr lang="fr-FR"/>
          </a:p>
        </p:txBody>
      </p:sp>
      <p:sp>
        <p:nvSpPr>
          <p:cNvPr id="4" name="Rectangle 3"/>
          <p:cNvSpPr/>
          <p:nvPr/>
        </p:nvSpPr>
        <p:spPr>
          <a:xfrm>
            <a:off x="632520" y="6132129"/>
            <a:ext cx="9066212" cy="523220"/>
          </a:xfrm>
          <a:prstGeom prst="rect">
            <a:avLst/>
          </a:prstGeom>
        </p:spPr>
        <p:txBody>
          <a:bodyPr wrap="square" lIns="91440" tIns="45720" rIns="91440" bIns="45720" anchor="t">
            <a:spAutoFit/>
          </a:bodyPr>
          <a:lstStyle/>
          <a:p>
            <a:pPr marL="0" indent="0">
              <a:buNone/>
            </a:pPr>
            <a:endParaRPr lang="en-US" sz="1000" b="1">
              <a:latin typeface="Maple Regular" panose="020B0503050000020003" pitchFamily="34" charset="0"/>
            </a:endParaRPr>
          </a:p>
          <a:p>
            <a:endParaRPr lang="fr-FR" b="1" u="sng"/>
          </a:p>
        </p:txBody>
      </p:sp>
    </p:spTree>
    <p:extLst>
      <p:ext uri="{BB962C8B-B14F-4D97-AF65-F5344CB8AC3E}">
        <p14:creationId xmlns:p14="http://schemas.microsoft.com/office/powerpoint/2010/main" val="3271465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4975" y="206083"/>
            <a:ext cx="8775725" cy="990669"/>
          </a:xfrm>
        </p:spPr>
        <p:txBody>
          <a:bodyPr/>
          <a:lstStyle/>
          <a:p>
            <a:pPr algn="ctr"/>
            <a:r>
              <a:rPr lang="fr-FR">
                <a:solidFill>
                  <a:srgbClr val="C00000"/>
                </a:solidFill>
              </a:rPr>
              <a:t>Le plagiat est interdit par la loi</a:t>
            </a:r>
          </a:p>
        </p:txBody>
      </p:sp>
      <p:sp>
        <p:nvSpPr>
          <p:cNvPr id="3" name="Espace réservé du contenu 2"/>
          <p:cNvSpPr>
            <a:spLocks noGrp="1"/>
          </p:cNvSpPr>
          <p:nvPr>
            <p:ph idx="1"/>
          </p:nvPr>
        </p:nvSpPr>
        <p:spPr>
          <a:xfrm>
            <a:off x="344488" y="1196752"/>
            <a:ext cx="8915400" cy="3886200"/>
          </a:xfrm>
        </p:spPr>
        <p:txBody>
          <a:bodyPr/>
          <a:lstStyle/>
          <a:p>
            <a:r>
              <a:rPr lang="fr-FR" sz="2000"/>
              <a:t>« </a:t>
            </a:r>
            <a:r>
              <a:rPr lang="fr-FR" sz="2000" i="1"/>
              <a:t>Toute représentation ou reproduction intégrale ou partielle faite sans le consentement de l'auteur ou de ses ayants droit ou ayants cause est illicite. Il en est de même pour la traduction, l'adaptation ou la transformation, l'arrangement ou la reproduction par un art ou un procédé quelconque. </a:t>
            </a:r>
            <a:r>
              <a:rPr lang="fr-FR" sz="2000"/>
              <a:t>» Article L.122-4 du Code de la Propriété intellectuelle</a:t>
            </a:r>
          </a:p>
          <a:p>
            <a:pPr algn="just"/>
            <a:r>
              <a:rPr lang="fr-FR" sz="2000"/>
              <a:t> Selon la Bibliothèque de Laval (Canada) : </a:t>
            </a:r>
            <a:r>
              <a:rPr lang="fr-FR" sz="2000" i="1"/>
              <a:t>« Plagier c'est : s'approprier le travail créatif de quelqu'un d'autre et de le présenter comme sien ; s'accaparer des extraits de texte, des images, des données, etc. provenant de sources externes et les intégrer à son propre travail sans en mentionner la provenance ; résumer l'idée originale d'un auteur en l'exprimant dans ses propres mots, mais en omettant d'en mentionner la source. Plagier est non seulement un acte malhonnête, mais aussi une infraction qui peut entraîner des sanctions. » </a:t>
            </a:r>
            <a:r>
              <a:rPr lang="fr-FR" sz="2000" b="1"/>
              <a:t>Plagier est illicite et peut entraîner des sanctions</a:t>
            </a:r>
            <a:r>
              <a:rPr lang="fr-FR" sz="2000"/>
              <a:t>. Dans un contexte universitaire, les risques encourus par les fraudeurs sont des sanctions académiques (avertissement, blâme voire exclusion).</a:t>
            </a:r>
          </a:p>
          <a:p>
            <a:pPr marL="0" indent="0" algn="just">
              <a:buNone/>
            </a:pPr>
            <a:r>
              <a:rPr lang="fr-FR" sz="1600"/>
              <a:t>       https://uqac.ca/plagiat/documents/crepuq_plagiat.pdf, consulté le 24/05/2022  </a:t>
            </a:r>
          </a:p>
          <a:p>
            <a:endParaRPr lang="fr-FR"/>
          </a:p>
        </p:txBody>
      </p:sp>
      <p:sp>
        <p:nvSpPr>
          <p:cNvPr id="4" name="Espace réservé du numéro de diapositive 3"/>
          <p:cNvSpPr>
            <a:spLocks noGrp="1"/>
          </p:cNvSpPr>
          <p:nvPr>
            <p:ph type="sldNum" sz="quarter" idx="11"/>
          </p:nvPr>
        </p:nvSpPr>
        <p:spPr/>
        <p:txBody>
          <a:bodyPr/>
          <a:lstStyle/>
          <a:p>
            <a:fld id="{03E53D28-B31F-4E2D-B448-C2E83C3B353D}" type="slidenum">
              <a:rPr lang="fr-FR" altLang="fr-FR" smtClean="0"/>
              <a:pPr/>
              <a:t>35</a:t>
            </a:fld>
            <a:endParaRPr lang="fr-FR" altLang="fr-FR"/>
          </a:p>
        </p:txBody>
      </p:sp>
    </p:spTree>
    <p:extLst>
      <p:ext uri="{BB962C8B-B14F-4D97-AF65-F5344CB8AC3E}">
        <p14:creationId xmlns:p14="http://schemas.microsoft.com/office/powerpoint/2010/main" val="868071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20570" y="1720582"/>
            <a:ext cx="8915400" cy="4752326"/>
          </a:xfrm>
        </p:spPr>
        <p:txBody>
          <a:bodyPr vert="horz" wrap="square" lIns="91440" tIns="45720" rIns="91440" bIns="45720" numCol="1" anchor="t" anchorCtr="0" compatLnSpc="1">
            <a:prstTxWarp prst="textNoShape">
              <a:avLst/>
            </a:prstTxWarp>
            <a:noAutofit/>
          </a:bodyPr>
          <a:lstStyle/>
          <a:p>
            <a:pPr lvl="1" algn="just">
              <a:buClr>
                <a:srgbClr val="C1002A"/>
              </a:buClr>
            </a:pPr>
            <a:endParaRPr lang="fr-FR" sz="1900">
              <a:ea typeface="+mn-lt"/>
              <a:cs typeface="+mn-lt"/>
            </a:endParaRPr>
          </a:p>
          <a:p>
            <a:pPr lvl="1" algn="just">
              <a:buClr>
                <a:srgbClr val="C1002A"/>
              </a:buClr>
            </a:pPr>
            <a:endParaRPr lang="fr-FR" sz="1600">
              <a:ea typeface="+mn-lt"/>
              <a:cs typeface="+mn-lt"/>
            </a:endParaRPr>
          </a:p>
          <a:p>
            <a:pPr lvl="1" algn="just">
              <a:buClr>
                <a:srgbClr val="C1002A"/>
              </a:buClr>
            </a:pPr>
            <a:r>
              <a:rPr lang="fr-FR" sz="2000">
                <a:ea typeface="+mn-lt"/>
                <a:cs typeface="+mn-lt"/>
              </a:rPr>
              <a:t>Une « courte citation » est autorisée, à condition de citer ses sources (</a:t>
            </a:r>
            <a:r>
              <a:rPr lang="fr-FR" sz="2000">
                <a:ea typeface="+mn-lt"/>
                <a:cs typeface="+mn-lt"/>
                <a:hlinkClick r:id="rId3"/>
              </a:rPr>
              <a:t>art. L122-5 du CPI</a:t>
            </a:r>
            <a:r>
              <a:rPr lang="fr-FR" sz="2000" u="sng">
                <a:ea typeface="+mn-lt"/>
                <a:cs typeface="+mn-lt"/>
              </a:rPr>
              <a:t>: </a:t>
            </a:r>
            <a:r>
              <a:rPr lang="fr-FR" sz="2000" b="1">
                <a:ea typeface="+mn-lt"/>
                <a:cs typeface="+mn-lt"/>
              </a:rPr>
              <a:t>Code de la propriété intellectuelle</a:t>
            </a:r>
            <a:r>
              <a:rPr lang="fr-FR" sz="2000">
                <a:ea typeface="+mn-lt"/>
                <a:cs typeface="+mn-lt"/>
              </a:rPr>
              <a:t> ).</a:t>
            </a:r>
          </a:p>
          <a:p>
            <a:pPr lvl="1" algn="just">
              <a:buClr>
                <a:srgbClr val="C1002A"/>
              </a:buClr>
            </a:pPr>
            <a:r>
              <a:rPr lang="en-US" sz="2000" err="1">
                <a:ea typeface="+mn-lt"/>
                <a:cs typeface="+mn-lt"/>
              </a:rPr>
              <a:t>Mettre</a:t>
            </a:r>
            <a:r>
              <a:rPr lang="en-US" sz="2000">
                <a:ea typeface="+mn-lt"/>
                <a:cs typeface="+mn-lt"/>
              </a:rPr>
              <a:t> les citations </a:t>
            </a:r>
            <a:r>
              <a:rPr lang="en-US" sz="2000" err="1">
                <a:ea typeface="+mn-lt"/>
                <a:cs typeface="+mn-lt"/>
              </a:rPr>
              <a:t>directes</a:t>
            </a:r>
            <a:r>
              <a:rPr lang="en-US" sz="2000">
                <a:ea typeface="+mn-lt"/>
                <a:cs typeface="+mn-lt"/>
              </a:rPr>
              <a:t> entre guillemets et les </a:t>
            </a:r>
            <a:r>
              <a:rPr lang="en-US" sz="2000" err="1">
                <a:ea typeface="+mn-lt"/>
                <a:cs typeface="+mn-lt"/>
              </a:rPr>
              <a:t>références</a:t>
            </a:r>
            <a:r>
              <a:rPr lang="en-US" sz="2000">
                <a:ea typeface="+mn-lt"/>
                <a:cs typeface="+mn-lt"/>
              </a:rPr>
              <a:t> entre </a:t>
            </a:r>
            <a:r>
              <a:rPr lang="en-US" sz="2000" err="1">
                <a:ea typeface="+mn-lt"/>
                <a:cs typeface="+mn-lt"/>
              </a:rPr>
              <a:t>parenthèses</a:t>
            </a:r>
            <a:r>
              <a:rPr lang="en-US" sz="2000">
                <a:ea typeface="+mn-lt"/>
                <a:cs typeface="+mn-lt"/>
              </a:rPr>
              <a:t> </a:t>
            </a:r>
            <a:r>
              <a:rPr lang="en-US" sz="2000" err="1">
                <a:ea typeface="+mn-lt"/>
                <a:cs typeface="+mn-lt"/>
              </a:rPr>
              <a:t>ou</a:t>
            </a:r>
            <a:r>
              <a:rPr lang="en-US" sz="2000">
                <a:ea typeface="+mn-lt"/>
                <a:cs typeface="+mn-lt"/>
              </a:rPr>
              <a:t> </a:t>
            </a:r>
            <a:r>
              <a:rPr lang="en-US" sz="2000" err="1">
                <a:ea typeface="+mn-lt"/>
                <a:cs typeface="+mn-lt"/>
              </a:rPr>
              <a:t>en</a:t>
            </a:r>
            <a:r>
              <a:rPr lang="en-US" sz="2000">
                <a:ea typeface="+mn-lt"/>
                <a:cs typeface="+mn-lt"/>
              </a:rPr>
              <a:t> notes de bas de page.   </a:t>
            </a:r>
          </a:p>
          <a:p>
            <a:pPr lvl="1" algn="just">
              <a:spcBef>
                <a:spcPts val="20"/>
              </a:spcBef>
            </a:pPr>
            <a:r>
              <a:rPr lang="en-US" sz="2000">
                <a:ea typeface="+mn-lt"/>
                <a:cs typeface="+mn-lt"/>
              </a:rPr>
              <a:t>Attention ! La citation doit </a:t>
            </a:r>
            <a:r>
              <a:rPr lang="en-US" sz="2000" err="1">
                <a:ea typeface="+mn-lt"/>
                <a:cs typeface="+mn-lt"/>
              </a:rPr>
              <a:t>être</a:t>
            </a:r>
            <a:r>
              <a:rPr lang="en-US" sz="2000">
                <a:ea typeface="+mn-lt"/>
                <a:cs typeface="+mn-lt"/>
              </a:rPr>
              <a:t> </a:t>
            </a:r>
            <a:r>
              <a:rPr lang="en-US" sz="2000" err="1">
                <a:ea typeface="+mn-lt"/>
                <a:cs typeface="+mn-lt"/>
              </a:rPr>
              <a:t>courte</a:t>
            </a:r>
            <a:r>
              <a:rPr lang="en-US" sz="2000">
                <a:ea typeface="+mn-lt"/>
                <a:cs typeface="+mn-lt"/>
              </a:rPr>
              <a:t> : </a:t>
            </a:r>
            <a:r>
              <a:rPr lang="en-US" sz="2000" err="1">
                <a:ea typeface="+mn-lt"/>
                <a:cs typeface="+mn-lt"/>
              </a:rPr>
              <a:t>cette</a:t>
            </a:r>
            <a:r>
              <a:rPr lang="en-US" sz="2000">
                <a:ea typeface="+mn-lt"/>
                <a:cs typeface="+mn-lt"/>
              </a:rPr>
              <a:t> exigence </a:t>
            </a:r>
            <a:r>
              <a:rPr lang="en-US" sz="2000" err="1">
                <a:ea typeface="+mn-lt"/>
                <a:cs typeface="+mn-lt"/>
              </a:rPr>
              <a:t>tient</a:t>
            </a:r>
            <a:r>
              <a:rPr lang="en-US" sz="2000">
                <a:ea typeface="+mn-lt"/>
                <a:cs typeface="+mn-lt"/>
              </a:rPr>
              <a:t> </a:t>
            </a:r>
            <a:r>
              <a:rPr lang="en-US" sz="2000" err="1">
                <a:ea typeface="+mn-lt"/>
                <a:cs typeface="+mn-lt"/>
              </a:rPr>
              <a:t>compte</a:t>
            </a:r>
            <a:r>
              <a:rPr lang="en-US" sz="2000">
                <a:ea typeface="+mn-lt"/>
                <a:cs typeface="+mn-lt"/>
              </a:rPr>
              <a:t> de la longueur de </a:t>
            </a:r>
            <a:r>
              <a:rPr lang="en-US" sz="2000" err="1">
                <a:ea typeface="+mn-lt"/>
                <a:cs typeface="+mn-lt"/>
              </a:rPr>
              <a:t>l'extrait</a:t>
            </a:r>
            <a:r>
              <a:rPr lang="en-US" sz="2000">
                <a:ea typeface="+mn-lt"/>
                <a:cs typeface="+mn-lt"/>
              </a:rPr>
              <a:t> </a:t>
            </a:r>
            <a:r>
              <a:rPr lang="en-US" sz="2000" err="1">
                <a:ea typeface="+mn-lt"/>
                <a:cs typeface="+mn-lt"/>
              </a:rPr>
              <a:t>cité</a:t>
            </a:r>
            <a:r>
              <a:rPr lang="en-US" sz="2000">
                <a:ea typeface="+mn-lt"/>
                <a:cs typeface="+mn-lt"/>
              </a:rPr>
              <a:t> </a:t>
            </a:r>
            <a:r>
              <a:rPr lang="en-US" sz="2000" err="1">
                <a:ea typeface="+mn-lt"/>
                <a:cs typeface="+mn-lt"/>
              </a:rPr>
              <a:t>mais</a:t>
            </a:r>
            <a:r>
              <a:rPr lang="en-US" sz="2000">
                <a:ea typeface="+mn-lt"/>
                <a:cs typeface="+mn-lt"/>
              </a:rPr>
              <a:t> </a:t>
            </a:r>
            <a:r>
              <a:rPr lang="en-US" sz="2000" err="1">
                <a:ea typeface="+mn-lt"/>
                <a:cs typeface="+mn-lt"/>
              </a:rPr>
              <a:t>aussi</a:t>
            </a:r>
            <a:r>
              <a:rPr lang="en-US" sz="2000">
                <a:ea typeface="+mn-lt"/>
                <a:cs typeface="+mn-lt"/>
              </a:rPr>
              <a:t> de la longueur de </a:t>
            </a:r>
            <a:r>
              <a:rPr lang="en-US" sz="2000" err="1">
                <a:ea typeface="+mn-lt"/>
                <a:cs typeface="+mn-lt"/>
              </a:rPr>
              <a:t>votre</a:t>
            </a:r>
            <a:r>
              <a:rPr lang="en-US" sz="2000">
                <a:ea typeface="+mn-lt"/>
                <a:cs typeface="+mn-lt"/>
              </a:rPr>
              <a:t> travail. </a:t>
            </a:r>
          </a:p>
          <a:p>
            <a:pPr lvl="1" algn="just">
              <a:buClr>
                <a:srgbClr val="C1002A"/>
              </a:buClr>
            </a:pPr>
            <a:r>
              <a:rPr lang="fr-FR" sz="2000">
                <a:ea typeface="+mn-lt"/>
                <a:cs typeface="+mn-lt"/>
              </a:rPr>
              <a:t>Impossible pour les images, tableaux, schémas, vidéos,… qui sont des œuvres à part entière et nécessitent obligatoirement l’autorisation des </a:t>
            </a:r>
            <a:r>
              <a:rPr lang="fr-FR" sz="2000" err="1">
                <a:ea typeface="+mn-lt"/>
                <a:cs typeface="+mn-lt"/>
              </a:rPr>
              <a:t>auteur·e·s</a:t>
            </a:r>
            <a:r>
              <a:rPr lang="fr-FR" sz="2000">
                <a:ea typeface="+mn-lt"/>
                <a:cs typeface="+mn-lt"/>
              </a:rPr>
              <a:t>. </a:t>
            </a:r>
            <a:endParaRPr lang="en-US" sz="2000">
              <a:ea typeface="+mn-lt"/>
              <a:cs typeface="+mn-lt"/>
            </a:endParaRPr>
          </a:p>
          <a:p>
            <a:pPr marL="457200" lvl="1" indent="0" algn="just">
              <a:buClr>
                <a:srgbClr val="C1002A"/>
              </a:buClr>
              <a:buNone/>
            </a:pPr>
            <a:endParaRPr lang="fr-FR" sz="1800">
              <a:ea typeface="+mn-lt"/>
              <a:cs typeface="+mn-lt"/>
            </a:endParaRPr>
          </a:p>
          <a:p>
            <a:pPr marL="457200" lvl="1" indent="0" algn="just">
              <a:buClr>
                <a:srgbClr val="C1002A"/>
              </a:buClr>
              <a:buNone/>
            </a:pPr>
            <a:endParaRPr lang="fr-FR" sz="1600">
              <a:ea typeface="+mn-lt"/>
              <a:cs typeface="+mn-lt"/>
            </a:endParaRPr>
          </a:p>
          <a:p>
            <a:pPr lvl="1" algn="just">
              <a:buClr>
                <a:srgbClr val="C1002A"/>
              </a:buClr>
            </a:pPr>
            <a:endParaRPr lang="fr-FR" sz="1600" b="1">
              <a:ea typeface="+mn-lt"/>
              <a:cs typeface="+mn-lt"/>
            </a:endParaRPr>
          </a:p>
          <a:p>
            <a:pPr lvl="1" algn="just">
              <a:buClr>
                <a:srgbClr val="C1002A"/>
              </a:buClr>
            </a:pPr>
            <a:endParaRPr lang="fr-FR" sz="1600" b="1">
              <a:latin typeface="Maple Regular"/>
              <a:ea typeface="+mn-lt"/>
              <a:cs typeface="+mn-lt"/>
            </a:endParaRPr>
          </a:p>
          <a:p>
            <a:pPr>
              <a:buClr>
                <a:srgbClr val="AA9F96"/>
              </a:buClr>
            </a:pPr>
            <a:endParaRPr lang="fr-FR" sz="1400">
              <a:latin typeface="Arial"/>
              <a:ea typeface="+mn-lt"/>
              <a:cs typeface="+mn-lt"/>
            </a:endParaRPr>
          </a:p>
          <a:p>
            <a:pPr>
              <a:buClr>
                <a:srgbClr val="AA9F96"/>
              </a:buClr>
            </a:pPr>
            <a:endParaRPr lang="fr-FR" sz="1400" b="1">
              <a:latin typeface="Arial"/>
              <a:ea typeface="+mn-lt"/>
              <a:cs typeface="+mn-lt"/>
            </a:endParaRPr>
          </a:p>
        </p:txBody>
      </p:sp>
      <p:sp>
        <p:nvSpPr>
          <p:cNvPr id="6" name="Espace réservé du numéro de diapositive 5"/>
          <p:cNvSpPr>
            <a:spLocks noGrp="1"/>
          </p:cNvSpPr>
          <p:nvPr>
            <p:ph type="sldNum" sz="quarter" idx="12"/>
          </p:nvPr>
        </p:nvSpPr>
        <p:spPr>
          <a:xfrm>
            <a:off x="9385793" y="6234783"/>
            <a:ext cx="430088" cy="476250"/>
          </a:xfrm>
        </p:spPr>
        <p:txBody>
          <a:bodyPr/>
          <a:lstStyle/>
          <a:p>
            <a:fld id="{A63E2F55-217E-784D-959E-8EB90DBD2478}" type="slidenum">
              <a:rPr lang="fr-FR" smtClean="0"/>
              <a:pPr/>
              <a:t>36</a:t>
            </a:fld>
            <a:endParaRPr lang="fr-FR"/>
          </a:p>
        </p:txBody>
      </p:sp>
      <p:sp>
        <p:nvSpPr>
          <p:cNvPr id="5" name="Titre 4">
            <a:extLst>
              <a:ext uri="{FF2B5EF4-FFF2-40B4-BE49-F238E27FC236}">
                <a16:creationId xmlns:a16="http://schemas.microsoft.com/office/drawing/2014/main" id="{650D93E6-D49E-6596-652D-220E9C11D0DB}"/>
              </a:ext>
            </a:extLst>
          </p:cNvPr>
          <p:cNvSpPr>
            <a:spLocks noGrp="1"/>
          </p:cNvSpPr>
          <p:nvPr>
            <p:ph type="title"/>
          </p:nvPr>
        </p:nvSpPr>
        <p:spPr/>
        <p:txBody>
          <a:bodyPr/>
          <a:lstStyle/>
          <a:p>
            <a:r>
              <a:rPr lang="fr-FR">
                <a:solidFill>
                  <a:srgbClr val="C00000"/>
                </a:solidFill>
                <a:latin typeface="Maple"/>
                <a:cs typeface="Arial"/>
              </a:rPr>
              <a:t>L'exception de courte citation</a:t>
            </a:r>
            <a:endParaRPr lang="fr-FR">
              <a:solidFill>
                <a:srgbClr val="000000"/>
              </a:solidFill>
              <a:latin typeface="Maple"/>
              <a:cs typeface="Arial"/>
            </a:endParaRPr>
          </a:p>
        </p:txBody>
      </p:sp>
    </p:spTree>
    <p:extLst>
      <p:ext uri="{BB962C8B-B14F-4D97-AF65-F5344CB8AC3E}">
        <p14:creationId xmlns:p14="http://schemas.microsoft.com/office/powerpoint/2010/main" val="3778979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7191" y="548680"/>
            <a:ext cx="9712917" cy="737523"/>
          </a:xfrm>
        </p:spPr>
        <p:txBody>
          <a:bodyPr/>
          <a:lstStyle/>
          <a:p>
            <a:r>
              <a:rPr lang="fr-FR" sz="4000" b="1">
                <a:solidFill>
                  <a:srgbClr val="C00000"/>
                </a:solidFill>
                <a:latin typeface="Maple Regular" panose="020B0503050000020003" pitchFamily="34" charset="0"/>
              </a:rPr>
              <a:t>L’exception pédagogique et de recherche </a:t>
            </a:r>
            <a:endParaRPr lang="fr-FR"/>
          </a:p>
        </p:txBody>
      </p:sp>
      <p:sp>
        <p:nvSpPr>
          <p:cNvPr id="3" name="Espace réservé du contenu 2"/>
          <p:cNvSpPr>
            <a:spLocks noGrp="1"/>
          </p:cNvSpPr>
          <p:nvPr>
            <p:ph idx="1"/>
          </p:nvPr>
        </p:nvSpPr>
        <p:spPr>
          <a:xfrm>
            <a:off x="440740" y="1272713"/>
            <a:ext cx="9167247" cy="5200195"/>
          </a:xfrm>
        </p:spPr>
        <p:txBody>
          <a:bodyPr vert="horz" wrap="square" lIns="91440" tIns="45720" rIns="91440" bIns="45720" numCol="1" anchor="t" anchorCtr="0" compatLnSpc="1">
            <a:prstTxWarp prst="textNoShape">
              <a:avLst/>
            </a:prstTxWarp>
            <a:noAutofit/>
          </a:bodyPr>
          <a:lstStyle/>
          <a:p>
            <a:endParaRPr lang="fr-FR" sz="2800">
              <a:cs typeface="Arial"/>
            </a:endParaRPr>
          </a:p>
          <a:p>
            <a:r>
              <a:rPr lang="fr-FR" sz="1800">
                <a:cs typeface="Arial"/>
              </a:rPr>
              <a:t>L’« exception pédagogique » permet à un enseignant d’utiliser une œuvre, à certaines conditions strictement définies, sans avoir à obtenir l’autorisation de l’auteur ou de son ayant droit, et en contrepartie du versement d’une rémunération négociée sur une base forfaitaire. L’exception pédagogique et de recherche s’applique :</a:t>
            </a:r>
          </a:p>
          <a:p>
            <a:pPr lvl="1">
              <a:buClr>
                <a:srgbClr val="C1002A"/>
              </a:buClr>
            </a:pPr>
            <a:r>
              <a:rPr lang="fr-FR" sz="1800">
                <a:cs typeface="Arial"/>
              </a:rPr>
              <a:t>Si le </a:t>
            </a:r>
            <a:r>
              <a:rPr lang="fr-FR" sz="1800" b="1">
                <a:cs typeface="Arial"/>
              </a:rPr>
              <a:t>public est strictement limité aux étudiants, enseignants et chercheurs </a:t>
            </a:r>
            <a:endParaRPr lang="fr-FR" sz="1800">
              <a:cs typeface="Arial"/>
            </a:endParaRPr>
          </a:p>
          <a:p>
            <a:pPr lvl="1">
              <a:buClr>
                <a:srgbClr val="C1002A"/>
              </a:buClr>
            </a:pPr>
            <a:r>
              <a:rPr lang="fr-FR" sz="1800">
                <a:cs typeface="Arial"/>
              </a:rPr>
              <a:t>Si l’utilisation des œuvres ne donne lieu à </a:t>
            </a:r>
            <a:r>
              <a:rPr lang="fr-FR" sz="1800" b="1">
                <a:cs typeface="Arial"/>
              </a:rPr>
              <a:t>aucune exploitation commerciale</a:t>
            </a:r>
            <a:endParaRPr lang="fr-FR" sz="1800">
              <a:cs typeface="Arial"/>
            </a:endParaRPr>
          </a:p>
          <a:p>
            <a:endParaRPr lang="fr-FR" sz="1800">
              <a:cs typeface="Arial"/>
            </a:endParaRPr>
          </a:p>
          <a:p>
            <a:r>
              <a:rPr lang="fr-FR" sz="1800">
                <a:cs typeface="Arial"/>
              </a:rPr>
              <a:t>L’exception pédagogique et de recherche ne s’applique pas :</a:t>
            </a:r>
            <a:endParaRPr lang="en-US" sz="1800">
              <a:cs typeface="Arial"/>
            </a:endParaRPr>
          </a:p>
          <a:p>
            <a:pPr lvl="1">
              <a:buClr>
                <a:srgbClr val="C1002A"/>
              </a:buClr>
            </a:pPr>
            <a:r>
              <a:rPr lang="fr-FR" sz="1800">
                <a:cs typeface="Arial"/>
              </a:rPr>
              <a:t>Aux </a:t>
            </a:r>
            <a:r>
              <a:rPr lang="fr-FR" sz="1800" b="1">
                <a:cs typeface="Arial"/>
              </a:rPr>
              <a:t>partitions</a:t>
            </a:r>
            <a:r>
              <a:rPr lang="fr-FR" sz="1800">
                <a:cs typeface="Arial"/>
              </a:rPr>
              <a:t> ;</a:t>
            </a:r>
            <a:endParaRPr lang="en-US" sz="1800">
              <a:cs typeface="Arial"/>
            </a:endParaRPr>
          </a:p>
          <a:p>
            <a:pPr lvl="1">
              <a:buClr>
                <a:srgbClr val="C1002A"/>
              </a:buClr>
            </a:pPr>
            <a:r>
              <a:rPr lang="fr-FR" sz="1800">
                <a:cs typeface="Arial"/>
              </a:rPr>
              <a:t>Aux </a:t>
            </a:r>
            <a:r>
              <a:rPr lang="fr-FR" sz="1800" b="1">
                <a:cs typeface="Arial"/>
              </a:rPr>
              <a:t>œuvres conçues à des fins pédagogiques.</a:t>
            </a:r>
            <a:br>
              <a:rPr lang="fr-FR" sz="1800" b="1">
                <a:cs typeface="Arial"/>
              </a:rPr>
            </a:br>
            <a:endParaRPr lang="fr-FR" sz="1800">
              <a:cs typeface="Arial"/>
            </a:endParaRPr>
          </a:p>
          <a:p>
            <a:r>
              <a:rPr lang="fr-FR" sz="1800">
                <a:cs typeface="Arial"/>
              </a:rPr>
              <a:t>L'exception est complétée par le </a:t>
            </a:r>
            <a:r>
              <a:rPr lang="fr-FR" sz="1800" b="1">
                <a:cs typeface="Arial"/>
              </a:rPr>
              <a:t>Protocole d’accord CFC. </a:t>
            </a:r>
            <a:endParaRPr lang="fr-FR"/>
          </a:p>
        </p:txBody>
      </p:sp>
      <p:sp>
        <p:nvSpPr>
          <p:cNvPr id="6" name="Espace réservé du numéro de diapositive 5"/>
          <p:cNvSpPr>
            <a:spLocks noGrp="1"/>
          </p:cNvSpPr>
          <p:nvPr>
            <p:ph type="sldNum" sz="quarter" idx="12"/>
          </p:nvPr>
        </p:nvSpPr>
        <p:spPr>
          <a:xfrm>
            <a:off x="9385793" y="6234783"/>
            <a:ext cx="430088" cy="476250"/>
          </a:xfrm>
        </p:spPr>
        <p:txBody>
          <a:bodyPr/>
          <a:lstStyle/>
          <a:p>
            <a:fld id="{A63E2F55-217E-784D-959E-8EB90DBD2478}" type="slidenum">
              <a:rPr lang="fr-FR" smtClean="0"/>
              <a:pPr/>
              <a:t>37</a:t>
            </a:fld>
            <a:endParaRPr lang="fr-FR"/>
          </a:p>
        </p:txBody>
      </p:sp>
    </p:spTree>
    <p:extLst>
      <p:ext uri="{BB962C8B-B14F-4D97-AF65-F5344CB8AC3E}">
        <p14:creationId xmlns:p14="http://schemas.microsoft.com/office/powerpoint/2010/main" val="3378347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9208" y="548680"/>
            <a:ext cx="8915400" cy="667544"/>
          </a:xfrm>
        </p:spPr>
        <p:txBody>
          <a:bodyPr/>
          <a:lstStyle/>
          <a:p>
            <a:pPr algn="ctr"/>
            <a:r>
              <a:rPr lang="fr-FR" sz="4000" b="1">
                <a:solidFill>
                  <a:srgbClr val="C00000"/>
                </a:solidFill>
                <a:latin typeface="Maple Regular" panose="020B0503050000020003" pitchFamily="34" charset="0"/>
              </a:rPr>
              <a:t>L’exception pédagogique et de recherche </a:t>
            </a:r>
          </a:p>
        </p:txBody>
      </p:sp>
      <p:sp>
        <p:nvSpPr>
          <p:cNvPr id="3" name="Espace réservé du contenu 2"/>
          <p:cNvSpPr>
            <a:spLocks noGrp="1"/>
          </p:cNvSpPr>
          <p:nvPr>
            <p:ph idx="1"/>
          </p:nvPr>
        </p:nvSpPr>
        <p:spPr>
          <a:xfrm>
            <a:off x="720570" y="1720582"/>
            <a:ext cx="8915400" cy="4752326"/>
          </a:xfrm>
        </p:spPr>
        <p:txBody>
          <a:bodyPr vert="horz" wrap="square" lIns="91440" tIns="45720" rIns="91440" bIns="45720" numCol="1" anchor="t" anchorCtr="0" compatLnSpc="1">
            <a:prstTxWarp prst="textNoShape">
              <a:avLst/>
            </a:prstTxWarp>
            <a:noAutofit/>
          </a:bodyPr>
          <a:lstStyle/>
          <a:p>
            <a:r>
              <a:rPr lang="fr-FR" sz="2800">
                <a:cs typeface="Arial"/>
              </a:rPr>
              <a:t>"</a:t>
            </a:r>
            <a:r>
              <a:rPr lang="fr-FR" sz="2800">
                <a:ea typeface="+mn-lt"/>
                <a:cs typeface="+mn-lt"/>
              </a:rPr>
              <a:t>Est permise par le présent protocole la mise en ligne de thèses comportant des </a:t>
            </a:r>
            <a:r>
              <a:rPr lang="fr-FR" sz="2800" b="1">
                <a:ea typeface="+mn-lt"/>
                <a:cs typeface="+mn-lt"/>
              </a:rPr>
              <a:t>extraits d'œuvres</a:t>
            </a:r>
            <a:r>
              <a:rPr lang="fr-FR" sz="2800">
                <a:ea typeface="+mn-lt"/>
                <a:cs typeface="+mn-lt"/>
              </a:rPr>
              <a:t> ou, dans leur </a:t>
            </a:r>
            <a:r>
              <a:rPr lang="fr-FR" sz="2800" b="1">
                <a:ea typeface="+mn-lt"/>
                <a:cs typeface="+mn-lt"/>
              </a:rPr>
              <a:t>forme intégrale des œuvres des arts visuels </a:t>
            </a:r>
            <a:r>
              <a:rPr lang="fr-FR" sz="2800">
                <a:ea typeface="+mn-lt"/>
                <a:cs typeface="+mn-lt"/>
              </a:rPr>
              <a:t>qu'il mentionne, à l'exception des œuvres musicales éditées, en l'absence de toute utilisation commerciale, à la double condition que les œuvres ou extraits d'œuvres ne puissent pas être extraits, en tant que tels, du document et que l'auteur de la thèse n'ait pas conclu, avant la mise en ligne, un contrat d'édition".</a:t>
            </a:r>
            <a:endParaRPr lang="fr-FR" sz="2800">
              <a:cs typeface="Arial"/>
            </a:endParaRPr>
          </a:p>
        </p:txBody>
      </p:sp>
      <p:sp>
        <p:nvSpPr>
          <p:cNvPr id="6" name="Espace réservé du numéro de diapositive 5"/>
          <p:cNvSpPr>
            <a:spLocks noGrp="1"/>
          </p:cNvSpPr>
          <p:nvPr>
            <p:ph type="sldNum" sz="quarter" idx="12"/>
          </p:nvPr>
        </p:nvSpPr>
        <p:spPr>
          <a:xfrm>
            <a:off x="9385793" y="6234783"/>
            <a:ext cx="430088" cy="476250"/>
          </a:xfrm>
        </p:spPr>
        <p:txBody>
          <a:bodyPr/>
          <a:lstStyle/>
          <a:p>
            <a:fld id="{A63E2F55-217E-784D-959E-8EB90DBD2478}" type="slidenum">
              <a:rPr lang="fr-FR" smtClean="0"/>
              <a:pPr/>
              <a:t>38</a:t>
            </a:fld>
            <a:endParaRPr lang="fr-FR"/>
          </a:p>
        </p:txBody>
      </p:sp>
    </p:spTree>
    <p:extLst>
      <p:ext uri="{BB962C8B-B14F-4D97-AF65-F5344CB8AC3E}">
        <p14:creationId xmlns:p14="http://schemas.microsoft.com/office/powerpoint/2010/main" val="40632854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2480" y="332656"/>
            <a:ext cx="9371384" cy="629692"/>
          </a:xfrm>
        </p:spPr>
        <p:txBody>
          <a:bodyPr/>
          <a:lstStyle/>
          <a:p>
            <a:pPr algn="ctr"/>
            <a:r>
              <a:rPr lang="fr-FR" sz="4000" b="1">
                <a:solidFill>
                  <a:srgbClr val="C00000"/>
                </a:solidFill>
                <a:latin typeface="Maple Regular" panose="020B0503050000020003" pitchFamily="34" charset="0"/>
              </a:rPr>
              <a:t>Au-delà de l’exception pédagogique </a:t>
            </a:r>
          </a:p>
        </p:txBody>
      </p:sp>
      <p:sp>
        <p:nvSpPr>
          <p:cNvPr id="3" name="Espace réservé du contenu 2"/>
          <p:cNvSpPr>
            <a:spLocks noGrp="1"/>
          </p:cNvSpPr>
          <p:nvPr>
            <p:ph idx="1"/>
          </p:nvPr>
        </p:nvSpPr>
        <p:spPr>
          <a:xfrm>
            <a:off x="495300" y="1196752"/>
            <a:ext cx="8915400" cy="5524723"/>
          </a:xfrm>
        </p:spPr>
        <p:txBody>
          <a:bodyPr>
            <a:normAutofit/>
          </a:bodyPr>
          <a:lstStyle/>
          <a:p>
            <a:pPr algn="just"/>
            <a:endParaRPr lang="fr-FR" sz="1800">
              <a:latin typeface="Arial"/>
              <a:cs typeface="Arial"/>
            </a:endParaRPr>
          </a:p>
          <a:p>
            <a:pPr algn="just"/>
            <a:r>
              <a:rPr lang="fr-FR" sz="1800">
                <a:latin typeface="Arial"/>
                <a:cs typeface="Arial"/>
              </a:rPr>
              <a:t>Si je veux aller au-delà de ce que me permet l’exception pédagogique, je dois </a:t>
            </a:r>
            <a:r>
              <a:rPr lang="fr-FR" sz="1800" b="1">
                <a:latin typeface="Arial"/>
                <a:cs typeface="Arial"/>
              </a:rPr>
              <a:t>demander l’autorisation de diffusion,</a:t>
            </a:r>
            <a:r>
              <a:rPr lang="fr-FR" sz="1800">
                <a:latin typeface="Arial"/>
                <a:cs typeface="Arial"/>
              </a:rPr>
              <a:t> sur intranet et/ou sur internet à l’auteur ou ses ayants droits.</a:t>
            </a:r>
          </a:p>
          <a:p>
            <a:pPr algn="just"/>
            <a:r>
              <a:rPr lang="fr-FR" sz="1800">
                <a:latin typeface="Arial"/>
                <a:cs typeface="Arial"/>
              </a:rPr>
              <a:t>Je peux utiliser librement des œuvres du </a:t>
            </a:r>
            <a:r>
              <a:rPr lang="fr-FR" sz="1800" b="1">
                <a:latin typeface="Arial"/>
                <a:cs typeface="Arial"/>
              </a:rPr>
              <a:t>domaine public.</a:t>
            </a:r>
            <a:endParaRPr lang="fr-FR" sz="1800">
              <a:latin typeface="Arial"/>
              <a:cs typeface="Arial"/>
            </a:endParaRPr>
          </a:p>
          <a:p>
            <a:pPr algn="just"/>
            <a:r>
              <a:rPr lang="fr-FR" sz="1800">
                <a:latin typeface="Arial"/>
                <a:cs typeface="Arial"/>
              </a:rPr>
              <a:t>Je peux utiliser des œuvres diffusées sur internet à la condition de </a:t>
            </a:r>
            <a:r>
              <a:rPr lang="fr-FR" sz="1800" b="1">
                <a:latin typeface="Arial"/>
                <a:cs typeface="Arial"/>
              </a:rPr>
              <a:t>respecter les licences d’utilisation</a:t>
            </a:r>
            <a:r>
              <a:rPr lang="fr-FR" sz="1800">
                <a:latin typeface="Arial"/>
                <a:cs typeface="Arial"/>
              </a:rPr>
              <a:t> auxquelles ces œuvres sont soumises.</a:t>
            </a:r>
          </a:p>
          <a:p>
            <a:pPr marL="0" indent="0" algn="just">
              <a:buNone/>
            </a:pPr>
            <a:endParaRPr lang="fr-FR" sz="1800">
              <a:latin typeface="Arial"/>
              <a:cs typeface="Arial"/>
            </a:endParaRPr>
          </a:p>
          <a:p>
            <a:pPr marL="0" indent="0">
              <a:buNone/>
            </a:pPr>
            <a:endParaRPr lang="fr-FR" sz="1800">
              <a:latin typeface="Arial"/>
              <a:cs typeface="Arial"/>
            </a:endParaRPr>
          </a:p>
          <a:p>
            <a:pPr marL="0" indent="0">
              <a:buNone/>
            </a:pPr>
            <a:r>
              <a:rPr lang="fr-FR" sz="1800">
                <a:latin typeface="Arial"/>
                <a:cs typeface="Arial"/>
              </a:rPr>
              <a:t>Si je n'obtiens pas ces droits, il faudra faire 2 versions de la thèse :</a:t>
            </a:r>
            <a:endParaRPr lang="fr-FR" sz="1800">
              <a:solidFill>
                <a:srgbClr val="00B050"/>
              </a:solidFill>
              <a:latin typeface="Arial"/>
              <a:cs typeface="Arial"/>
            </a:endParaRPr>
          </a:p>
          <a:p>
            <a:r>
              <a:rPr lang="fr-FR" sz="1800">
                <a:latin typeface="Arial"/>
                <a:cs typeface="Arial"/>
              </a:rPr>
              <a:t>une </a:t>
            </a:r>
            <a:r>
              <a:rPr lang="fr-FR" sz="1800" b="1">
                <a:latin typeface="Arial"/>
                <a:cs typeface="Arial"/>
              </a:rPr>
              <a:t>version d’archivage avec toutes les parties</a:t>
            </a:r>
            <a:r>
              <a:rPr lang="fr-FR" sz="1800">
                <a:latin typeface="Arial"/>
                <a:cs typeface="Arial"/>
              </a:rPr>
              <a:t> </a:t>
            </a:r>
            <a:r>
              <a:rPr lang="fr-FR" sz="1800" b="1">
                <a:latin typeface="Arial"/>
                <a:cs typeface="Arial"/>
              </a:rPr>
              <a:t>sous droit incluses</a:t>
            </a:r>
            <a:endParaRPr lang="fr-FR" sz="1800">
              <a:latin typeface="Arial"/>
              <a:cs typeface="Arial"/>
            </a:endParaRPr>
          </a:p>
          <a:p>
            <a:r>
              <a:rPr lang="fr-FR" sz="1800" b="1">
                <a:latin typeface="Arial"/>
                <a:cs typeface="Arial"/>
              </a:rPr>
              <a:t>une version de diffusion où le document sous droit est remplacé par sa référence bibliographique</a:t>
            </a:r>
            <a:r>
              <a:rPr lang="fr-FR" sz="1800">
                <a:latin typeface="Arial"/>
                <a:cs typeface="Arial"/>
              </a:rPr>
              <a:t> et la mention « Diffusion non autorisée », et s’il existe : le lien vers le texte intégral en cas de diffusion sur un autre site. </a:t>
            </a:r>
          </a:p>
          <a:p>
            <a:endParaRPr lang="fr-FR" sz="1800">
              <a:solidFill>
                <a:srgbClr val="000000"/>
              </a:solidFill>
            </a:endParaRPr>
          </a:p>
          <a:p>
            <a:pPr marL="0" indent="0">
              <a:buNone/>
            </a:pPr>
            <a:endParaRPr lang="fr-FR" sz="1800" b="1">
              <a:solidFill>
                <a:srgbClr val="C00000"/>
              </a:solidFill>
              <a:cs typeface="Arial"/>
            </a:endParaRPr>
          </a:p>
          <a:p>
            <a:pPr algn="just"/>
            <a:endParaRPr lang="fr-FR">
              <a:latin typeface="Maple Regular" panose="020B0503050000020003" pitchFamily="34" charset="0"/>
            </a:endParaRPr>
          </a:p>
          <a:p>
            <a:pPr marL="0" indent="0" algn="just">
              <a:buNone/>
            </a:pPr>
            <a:endParaRPr lang="fr-FR">
              <a:latin typeface="Maple Regular" panose="020B0503050000020003" pitchFamily="34" charset="0"/>
            </a:endParaRPr>
          </a:p>
          <a:p>
            <a:pPr marL="0" indent="0" algn="just">
              <a:buNone/>
            </a:pPr>
            <a:endParaRPr lang="fr-FR">
              <a:latin typeface="Maple Regular" panose="020B0503050000020003" pitchFamily="34" charset="0"/>
            </a:endParaRPr>
          </a:p>
          <a:p>
            <a:pPr marL="0" indent="0" algn="just">
              <a:buNone/>
            </a:pPr>
            <a:endParaRPr lang="fr-FR">
              <a:latin typeface="Maple Regular" panose="020B0503050000020003" pitchFamily="34" charset="0"/>
            </a:endParaRPr>
          </a:p>
          <a:p>
            <a:pPr marL="0" indent="0" algn="just">
              <a:buNone/>
            </a:pPr>
            <a:endParaRPr lang="fr-FR">
              <a:latin typeface="Maple Regular" panose="020B0503050000020003" pitchFamily="34" charset="0"/>
            </a:endParaRPr>
          </a:p>
          <a:p>
            <a:pPr marL="0" indent="0" algn="just">
              <a:buNone/>
            </a:pPr>
            <a:endParaRPr lang="fr-FR">
              <a:latin typeface="Maple Regular" panose="020B0503050000020003" pitchFamily="34" charset="0"/>
            </a:endParaRPr>
          </a:p>
          <a:p>
            <a:endParaRPr lang="fr-FR"/>
          </a:p>
          <a:p>
            <a:pPr lvl="1"/>
            <a:endParaRPr lang="fr-FR"/>
          </a:p>
          <a:p>
            <a:endParaRPr lang="fr-FR"/>
          </a:p>
          <a:p>
            <a:endParaRPr lang="fr-FR"/>
          </a:p>
          <a:p>
            <a:endParaRPr lang="fr-FR"/>
          </a:p>
        </p:txBody>
      </p:sp>
      <p:sp>
        <p:nvSpPr>
          <p:cNvPr id="5" name="Espace réservé du numéro de diapositive 5"/>
          <p:cNvSpPr>
            <a:spLocks noGrp="1"/>
          </p:cNvSpPr>
          <p:nvPr>
            <p:ph type="sldNum" sz="quarter" idx="12"/>
          </p:nvPr>
        </p:nvSpPr>
        <p:spPr>
          <a:xfrm>
            <a:off x="9385793" y="6234783"/>
            <a:ext cx="430088" cy="476250"/>
          </a:xfrm>
        </p:spPr>
        <p:txBody>
          <a:bodyPr/>
          <a:lstStyle/>
          <a:p>
            <a:fld id="{A63E2F55-217E-784D-959E-8EB90DBD2478}" type="slidenum">
              <a:rPr lang="fr-FR" smtClean="0"/>
              <a:pPr/>
              <a:t>39</a:t>
            </a:fld>
            <a:endParaRPr lang="fr-FR"/>
          </a:p>
        </p:txBody>
      </p:sp>
    </p:spTree>
    <p:extLst>
      <p:ext uri="{BB962C8B-B14F-4D97-AF65-F5344CB8AC3E}">
        <p14:creationId xmlns:p14="http://schemas.microsoft.com/office/powerpoint/2010/main" val="3951448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3172" y="117538"/>
            <a:ext cx="8915400" cy="602559"/>
          </a:xfrm>
        </p:spPr>
        <p:txBody>
          <a:bodyPr/>
          <a:lstStyle/>
          <a:p>
            <a:pPr algn="ctr"/>
            <a:r>
              <a:rPr lang="fr-FR" b="1">
                <a:solidFill>
                  <a:srgbClr val="C00000"/>
                </a:solidFill>
                <a:latin typeface="Maple Regular" panose="020B0503050000020003" pitchFamily="34" charset="0"/>
              </a:rPr>
              <a:t>Quelques sites web à consulter</a:t>
            </a:r>
          </a:p>
        </p:txBody>
      </p:sp>
      <p:sp>
        <p:nvSpPr>
          <p:cNvPr id="8" name="Espace réservé du numéro de diapositive 6">
            <a:extLst>
              <a:ext uri="{FF2B5EF4-FFF2-40B4-BE49-F238E27FC236}">
                <a16:creationId xmlns:a16="http://schemas.microsoft.com/office/drawing/2014/main" id="{3EF66F14-5480-4DF9-AB05-37C2921ABA18}"/>
              </a:ext>
            </a:extLst>
          </p:cNvPr>
          <p:cNvSpPr>
            <a:spLocks noGrp="1"/>
          </p:cNvSpPr>
          <p:nvPr>
            <p:ph type="sldNum" sz="quarter" idx="11"/>
          </p:nvPr>
        </p:nvSpPr>
        <p:spPr>
          <a:xfrm>
            <a:off x="9193902" y="6274480"/>
            <a:ext cx="425252"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C591C7F-F0A2-463B-8D0B-FE93F1AC6C32}" type="slidenum">
              <a:rPr lang="fr-FR" altLang="fr-FR" sz="1200" smtClean="0">
                <a:latin typeface="Maple Regular" pitchFamily="34" charset="0"/>
              </a:rPr>
              <a:pPr>
                <a:spcBef>
                  <a:spcPct val="0"/>
                </a:spcBef>
                <a:buClrTx/>
                <a:buSzTx/>
                <a:buFontTx/>
                <a:buNone/>
              </a:pPr>
              <a:t>40</a:t>
            </a:fld>
            <a:endParaRPr lang="fr-FR" altLang="fr-FR" sz="1200">
              <a:latin typeface="Maple Regular" pitchFamily="34" charset="0"/>
            </a:endParaRPr>
          </a:p>
        </p:txBody>
      </p:sp>
      <p:sp>
        <p:nvSpPr>
          <p:cNvPr id="3" name="Rectangle 2"/>
          <p:cNvSpPr/>
          <p:nvPr/>
        </p:nvSpPr>
        <p:spPr>
          <a:xfrm>
            <a:off x="1944508" y="1073510"/>
            <a:ext cx="6552728" cy="1815882"/>
          </a:xfrm>
          <a:prstGeom prst="rect">
            <a:avLst/>
          </a:prstGeom>
          <a:ln>
            <a:solidFill>
              <a:srgbClr val="C1002A"/>
            </a:solidFill>
          </a:ln>
        </p:spPr>
        <p:txBody>
          <a:bodyPr wrap="square">
            <a:spAutoFit/>
          </a:bodyPr>
          <a:lstStyle/>
          <a:p>
            <a:pPr algn="ctr">
              <a:spcAft>
                <a:spcPts val="0"/>
              </a:spcAft>
            </a:pPr>
            <a:r>
              <a:rPr lang="fr-FR">
                <a:latin typeface="+mn-lt"/>
                <a:ea typeface="Times New Roman" panose="02020603050405020304" pitchFamily="18" charset="0"/>
              </a:rPr>
              <a:t>Un logiciel anti-plagiat est disponible dans l’ESPACE NUMERIQUE DE FORMATION :  https://www.compilatio.net/user/v4/</a:t>
            </a:r>
            <a:endParaRPr lang="fr-FR" sz="2000">
              <a:latin typeface="+mn-lt"/>
              <a:ea typeface="Times New Roman" panose="02020603050405020304" pitchFamily="18" charset="0"/>
            </a:endParaRPr>
          </a:p>
          <a:p>
            <a:pPr algn="ctr">
              <a:spcAft>
                <a:spcPts val="0"/>
              </a:spcAft>
            </a:pPr>
            <a:r>
              <a:rPr lang="fr-FR">
                <a:latin typeface="+mn-lt"/>
                <a:ea typeface="Times New Roman" panose="02020603050405020304" pitchFamily="18" charset="0"/>
              </a:rPr>
              <a:t>L’ensemble des informations sur COMPILATIO est à trouver  : </a:t>
            </a:r>
            <a:r>
              <a:rPr lang="fr-FR" u="sng">
                <a:solidFill>
                  <a:srgbClr val="0563C1"/>
                </a:solidFill>
                <a:latin typeface="+mn-lt"/>
                <a:ea typeface="Times New Roman" panose="02020603050405020304" pitchFamily="18" charset="0"/>
                <a:hlinkClick r:id="rId3"/>
              </a:rPr>
              <a:t>https://assistance-numerique.cnam.fr/autres-outils-du-portail-enf/antiplagiat/</a:t>
            </a:r>
            <a:endParaRPr lang="fr-FR" sz="2000">
              <a:effectLst/>
              <a:latin typeface="+mn-lt"/>
              <a:ea typeface="Times New Roman" panose="02020603050405020304" pitchFamily="18" charset="0"/>
            </a:endParaRPr>
          </a:p>
        </p:txBody>
      </p:sp>
      <p:sp>
        <p:nvSpPr>
          <p:cNvPr id="4" name="Rectangle 3"/>
          <p:cNvSpPr/>
          <p:nvPr/>
        </p:nvSpPr>
        <p:spPr>
          <a:xfrm>
            <a:off x="224549" y="3310298"/>
            <a:ext cx="3144275" cy="1754326"/>
          </a:xfrm>
          <a:prstGeom prst="rect">
            <a:avLst/>
          </a:prstGeom>
          <a:ln>
            <a:solidFill>
              <a:srgbClr val="C1002A"/>
            </a:solidFill>
          </a:ln>
        </p:spPr>
        <p:txBody>
          <a:bodyPr wrap="square">
            <a:spAutoFit/>
          </a:bodyPr>
          <a:lstStyle/>
          <a:p>
            <a:pPr algn="just"/>
            <a:r>
              <a:rPr lang="fr-FR">
                <a:latin typeface="+mn-lt"/>
                <a:ea typeface="Calibri" panose="020F0502020204030204" pitchFamily="34" charset="0"/>
              </a:rPr>
              <a:t>Les éditeurs ne s’opposent pas forcément de la diffusion des travaux publiés sur une archive ouverte, voir la politique des éditeurs sur : </a:t>
            </a:r>
            <a:r>
              <a:rPr lang="fr-FR">
                <a:latin typeface="Calibri Light" panose="020F0302020204030204" pitchFamily="34" charset="0"/>
                <a:ea typeface="Calibri" panose="020F0502020204030204" pitchFamily="34" charset="0"/>
                <a:hlinkClick r:id="rId4"/>
              </a:rPr>
              <a:t>https://v2.sherpa.ac.uk/romeo/</a:t>
            </a:r>
            <a:endParaRPr lang="fr-FR">
              <a:latin typeface="Calibri Light" panose="020F0302020204030204" pitchFamily="34" charset="0"/>
              <a:ea typeface="Calibri" panose="020F0502020204030204" pitchFamily="34" charset="0"/>
            </a:endParaRPr>
          </a:p>
        </p:txBody>
      </p:sp>
      <p:sp>
        <p:nvSpPr>
          <p:cNvPr id="9" name="ZoneTexte 8"/>
          <p:cNvSpPr txBox="1"/>
          <p:nvPr/>
        </p:nvSpPr>
        <p:spPr>
          <a:xfrm>
            <a:off x="1424608" y="5368774"/>
            <a:ext cx="6328854" cy="1200329"/>
          </a:xfrm>
          <a:prstGeom prst="rect">
            <a:avLst/>
          </a:prstGeom>
          <a:noFill/>
          <a:ln>
            <a:solidFill>
              <a:srgbClr val="C1002A"/>
            </a:solidFill>
          </a:ln>
        </p:spPr>
        <p:txBody>
          <a:bodyPr wrap="square" rtlCol="0">
            <a:spAutoFit/>
          </a:bodyPr>
          <a:lstStyle/>
          <a:p>
            <a:pPr algn="ctr"/>
            <a:r>
              <a:rPr lang="fr-FR" sz="2400">
                <a:latin typeface="+mn-lt"/>
                <a:cs typeface="Calibri Light" panose="020F0302020204030204" pitchFamily="34" charset="0"/>
              </a:rPr>
              <a:t>Pour publier, une série de recommandations à lire : </a:t>
            </a:r>
            <a:r>
              <a:rPr lang="fr-FR" sz="2400">
                <a:latin typeface="+mn-lt"/>
                <a:cs typeface="Calibri Light" panose="020F0302020204030204" pitchFamily="34" charset="0"/>
                <a:hlinkClick r:id="rId5"/>
              </a:rPr>
              <a:t>https://coop-ist.cirad.fr/publier-et-diffuser</a:t>
            </a:r>
            <a:endParaRPr lang="fr-FR" sz="2400">
              <a:latin typeface="+mn-lt"/>
              <a:cs typeface="Calibri Light" panose="020F0302020204030204" pitchFamily="34" charset="0"/>
            </a:endParaRPr>
          </a:p>
        </p:txBody>
      </p:sp>
      <p:sp>
        <p:nvSpPr>
          <p:cNvPr id="10" name="Rectangle 9"/>
          <p:cNvSpPr/>
          <p:nvPr/>
        </p:nvSpPr>
        <p:spPr>
          <a:xfrm>
            <a:off x="4016896" y="3171798"/>
            <a:ext cx="5661676" cy="2031325"/>
          </a:xfrm>
          <a:prstGeom prst="rect">
            <a:avLst/>
          </a:prstGeom>
          <a:ln>
            <a:solidFill>
              <a:srgbClr val="C00000"/>
            </a:solidFill>
          </a:ln>
        </p:spPr>
        <p:txBody>
          <a:bodyPr wrap="square" lIns="91440" tIns="45720" rIns="91440" bIns="45720" anchor="t">
            <a:spAutoFit/>
          </a:bodyPr>
          <a:lstStyle/>
          <a:p>
            <a:pPr algn="ctr"/>
            <a:r>
              <a:rPr lang="fr-FR">
                <a:latin typeface="+mn-lt"/>
                <a:cs typeface="Calibri Light"/>
              </a:rPr>
              <a:t>Sur l’exception pédagogique consultez le Protocole</a:t>
            </a:r>
          </a:p>
          <a:p>
            <a:pPr algn="ctr"/>
            <a:r>
              <a:rPr lang="fr-FR">
                <a:latin typeface="+mn-lt"/>
                <a:cs typeface="Calibri Light"/>
              </a:rPr>
              <a:t>d’accord sur l’utilisation et la reproduction</a:t>
            </a:r>
          </a:p>
          <a:p>
            <a:pPr algn="ctr"/>
            <a:r>
              <a:rPr lang="fr-FR">
                <a:latin typeface="+mn-lt"/>
                <a:cs typeface="Calibri Light"/>
              </a:rPr>
              <a:t>des livres, des œuvres musicales éditées, des</a:t>
            </a:r>
          </a:p>
          <a:p>
            <a:pPr algn="ctr"/>
            <a:r>
              <a:rPr lang="fr-FR">
                <a:latin typeface="+mn-lt"/>
                <a:cs typeface="Calibri Light"/>
              </a:rPr>
              <a:t>publications périodiques et des œuvres des</a:t>
            </a:r>
          </a:p>
          <a:p>
            <a:pPr algn="ctr"/>
            <a:r>
              <a:rPr lang="fr-FR">
                <a:latin typeface="+mn-lt"/>
                <a:cs typeface="Calibri Light"/>
              </a:rPr>
              <a:t>arts visuels à des fins d’illustration des activités</a:t>
            </a:r>
          </a:p>
          <a:p>
            <a:pPr algn="ctr"/>
            <a:r>
              <a:rPr lang="fr-FR">
                <a:latin typeface="+mn-lt"/>
                <a:cs typeface="Calibri Light"/>
              </a:rPr>
              <a:t>d’enseignement et de recherche : </a:t>
            </a:r>
            <a:r>
              <a:rPr lang="fr-FR" u="sng">
                <a:latin typeface="+mn-lt"/>
                <a:cs typeface="Calibri Light"/>
              </a:rPr>
              <a:t>www.education.</a:t>
            </a:r>
          </a:p>
          <a:p>
            <a:pPr algn="ctr"/>
            <a:r>
              <a:rPr lang="fr-FR" u="sng">
                <a:latin typeface="+mn-lt"/>
                <a:cs typeface="Calibri Light"/>
              </a:rPr>
              <a:t>gouv.fr/</a:t>
            </a:r>
            <a:r>
              <a:rPr lang="fr-FR" u="sng" err="1">
                <a:latin typeface="+mn-lt"/>
                <a:cs typeface="Calibri Light"/>
              </a:rPr>
              <a:t>bo</a:t>
            </a:r>
            <a:r>
              <a:rPr lang="fr-FR" u="sng">
                <a:latin typeface="+mn-lt"/>
                <a:cs typeface="Calibri Light"/>
              </a:rPr>
              <a:t>/16/Hebdo35/MENE1600684X.html</a:t>
            </a:r>
            <a:endParaRPr lang="fr-FR" u="sng">
              <a:latin typeface="+mn-lt"/>
              <a:cs typeface="Calibri Light" panose="020F0302020204030204" pitchFamily="34" charset="0"/>
            </a:endParaRPr>
          </a:p>
        </p:txBody>
      </p:sp>
    </p:spTree>
    <p:extLst>
      <p:ext uri="{BB962C8B-B14F-4D97-AF65-F5344CB8AC3E}">
        <p14:creationId xmlns:p14="http://schemas.microsoft.com/office/powerpoint/2010/main" val="255716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9076" y="409824"/>
            <a:ext cx="6960599" cy="585292"/>
          </a:xfrm>
        </p:spPr>
        <p:txBody>
          <a:bodyPr/>
          <a:lstStyle/>
          <a:p>
            <a:pPr algn="ctr"/>
            <a:r>
              <a:rPr lang="fr-FR" sz="4000" b="1">
                <a:solidFill>
                  <a:srgbClr val="C00000"/>
                </a:solidFill>
                <a:latin typeface="Maple Medium" panose="020B0603060000020003" pitchFamily="34" charset="0"/>
              </a:rPr>
              <a:t>Ouvrages à télécharger</a:t>
            </a:r>
          </a:p>
        </p:txBody>
      </p:sp>
      <p:sp>
        <p:nvSpPr>
          <p:cNvPr id="3" name="Espace réservé du contenu 2"/>
          <p:cNvSpPr>
            <a:spLocks noGrp="1"/>
          </p:cNvSpPr>
          <p:nvPr>
            <p:ph idx="1"/>
          </p:nvPr>
        </p:nvSpPr>
        <p:spPr>
          <a:xfrm>
            <a:off x="2612079" y="1517414"/>
            <a:ext cx="2382490" cy="472825"/>
          </a:xfrm>
        </p:spPr>
        <p:txBody>
          <a:bodyPr/>
          <a:lstStyle/>
          <a:p>
            <a:pPr marL="0" indent="0">
              <a:buNone/>
            </a:pPr>
            <a:r>
              <a:rPr lang="fr-FR" sz="1800">
                <a:latin typeface="+mj-lt"/>
                <a:hlinkClick r:id="rId2" invalidUrl="https://"/>
              </a:rPr>
              <a:t>https://</a:t>
            </a:r>
            <a:r>
              <a:rPr lang="fr-FR" sz="1800">
                <a:latin typeface="+mj-lt"/>
              </a:rPr>
              <a:t> www.ouvrirlascience.fr/je-publie-quels-sont-mes-droits/</a:t>
            </a:r>
            <a:endParaRPr lang="fr-FR" sz="1800">
              <a:latin typeface="+mj-lt"/>
              <a:cs typeface="Arial"/>
            </a:endParaRPr>
          </a:p>
        </p:txBody>
      </p:sp>
      <p:sp>
        <p:nvSpPr>
          <p:cNvPr id="4" name="Espace réservé du numéro de diapositive 3"/>
          <p:cNvSpPr>
            <a:spLocks noGrp="1"/>
          </p:cNvSpPr>
          <p:nvPr>
            <p:ph type="sldNum" sz="quarter" idx="11"/>
          </p:nvPr>
        </p:nvSpPr>
        <p:spPr/>
        <p:txBody>
          <a:bodyPr/>
          <a:lstStyle/>
          <a:p>
            <a:fld id="{03E53D28-B31F-4E2D-B448-C2E83C3B353D}" type="slidenum">
              <a:rPr lang="fr-FR" altLang="fr-FR" smtClean="0">
                <a:latin typeface="Maple Regular" panose="020B0503050000020003" pitchFamily="34" charset="0"/>
              </a:rPr>
              <a:pPr/>
              <a:t>41</a:t>
            </a:fld>
            <a:endParaRPr lang="fr-FR" altLang="fr-FR">
              <a:latin typeface="Maple Regular" panose="020B0503050000020003" pitchFamily="34" charset="0"/>
            </a:endParaRPr>
          </a:p>
        </p:txBody>
      </p:sp>
      <p:pic>
        <p:nvPicPr>
          <p:cNvPr id="5" name="Image 4"/>
          <p:cNvPicPr/>
          <p:nvPr/>
        </p:nvPicPr>
        <p:blipFill>
          <a:blip r:embed="rId3"/>
          <a:stretch>
            <a:fillRect/>
          </a:stretch>
        </p:blipFill>
        <p:spPr>
          <a:xfrm>
            <a:off x="223409" y="900100"/>
            <a:ext cx="2378654" cy="3176972"/>
          </a:xfrm>
          <a:prstGeom prst="rect">
            <a:avLst/>
          </a:prstGeom>
        </p:spPr>
      </p:pic>
      <p:sp>
        <p:nvSpPr>
          <p:cNvPr id="6" name="Rectangle 5"/>
          <p:cNvSpPr/>
          <p:nvPr/>
        </p:nvSpPr>
        <p:spPr>
          <a:xfrm>
            <a:off x="7617296" y="1765484"/>
            <a:ext cx="2157756" cy="2031325"/>
          </a:xfrm>
          <a:prstGeom prst="rect">
            <a:avLst/>
          </a:prstGeom>
        </p:spPr>
        <p:txBody>
          <a:bodyPr wrap="square">
            <a:spAutoFit/>
          </a:bodyPr>
          <a:lstStyle/>
          <a:p>
            <a:pPr algn="just"/>
            <a:r>
              <a:rPr lang="fr-FR">
                <a:latin typeface="+mj-lt"/>
              </a:rPr>
              <a:t>https://www.ouvrirlascience.fr/passeport-pour-la-science-ouverte-guide-pratique-a-lusage-des-doctorants/</a:t>
            </a:r>
          </a:p>
        </p:txBody>
      </p:sp>
      <p:pic>
        <p:nvPicPr>
          <p:cNvPr id="7" name="Image 6"/>
          <p:cNvPicPr>
            <a:picLocks noChangeAspect="1"/>
          </p:cNvPicPr>
          <p:nvPr/>
        </p:nvPicPr>
        <p:blipFill>
          <a:blip r:embed="rId4"/>
          <a:stretch>
            <a:fillRect/>
          </a:stretch>
        </p:blipFill>
        <p:spPr>
          <a:xfrm>
            <a:off x="5017890" y="1124744"/>
            <a:ext cx="2599406" cy="3138217"/>
          </a:xfrm>
          <a:prstGeom prst="rect">
            <a:avLst/>
          </a:prstGeom>
        </p:spPr>
      </p:pic>
      <p:sp>
        <p:nvSpPr>
          <p:cNvPr id="10" name="Rectangle 9"/>
          <p:cNvSpPr/>
          <p:nvPr/>
        </p:nvSpPr>
        <p:spPr>
          <a:xfrm>
            <a:off x="5213272" y="5033329"/>
            <a:ext cx="3772056" cy="1200329"/>
          </a:xfrm>
          <a:prstGeom prst="rect">
            <a:avLst/>
          </a:prstGeom>
        </p:spPr>
        <p:txBody>
          <a:bodyPr wrap="square">
            <a:spAutoFit/>
          </a:bodyPr>
          <a:lstStyle/>
          <a:p>
            <a:r>
              <a:rPr lang="fr-FR"/>
              <a:t>https://www.ouvrirlascience.fr/mettre-en-oeuvre-la-strategie-de-non-cession-des-droits-sur-les-publications-scientifiques/</a:t>
            </a:r>
          </a:p>
        </p:txBody>
      </p:sp>
      <p:pic>
        <p:nvPicPr>
          <p:cNvPr id="11" name="Image 10"/>
          <p:cNvPicPr>
            <a:picLocks noChangeAspect="1"/>
          </p:cNvPicPr>
          <p:nvPr/>
        </p:nvPicPr>
        <p:blipFill>
          <a:blip r:embed="rId5"/>
          <a:stretch>
            <a:fillRect/>
          </a:stretch>
        </p:blipFill>
        <p:spPr>
          <a:xfrm>
            <a:off x="2446599" y="3429000"/>
            <a:ext cx="2543175" cy="3276600"/>
          </a:xfrm>
          <a:prstGeom prst="rect">
            <a:avLst/>
          </a:prstGeom>
        </p:spPr>
      </p:pic>
    </p:spTree>
    <p:extLst>
      <p:ext uri="{BB962C8B-B14F-4D97-AF65-F5344CB8AC3E}">
        <p14:creationId xmlns:p14="http://schemas.microsoft.com/office/powerpoint/2010/main" val="36693356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u contenu 2">
            <a:extLst>
              <a:ext uri="{FF2B5EF4-FFF2-40B4-BE49-F238E27FC236}">
                <a16:creationId xmlns:a16="http://schemas.microsoft.com/office/drawing/2014/main" id="{6915A42E-5966-4458-93BE-7E5E82B3B41A}"/>
              </a:ext>
            </a:extLst>
          </p:cNvPr>
          <p:cNvSpPr>
            <a:spLocks noGrp="1"/>
          </p:cNvSpPr>
          <p:nvPr>
            <p:ph idx="1"/>
          </p:nvPr>
        </p:nvSpPr>
        <p:spPr>
          <a:xfrm>
            <a:off x="200472" y="188640"/>
            <a:ext cx="9573666" cy="1152128"/>
          </a:xfrm>
        </p:spPr>
        <p:txBody>
          <a:bodyPr/>
          <a:lstStyle/>
          <a:p>
            <a:pPr marL="0" indent="0">
              <a:buClr>
                <a:srgbClr val="C1002A"/>
              </a:buClr>
              <a:buNone/>
              <a:defRPr/>
            </a:pPr>
            <a:endParaRPr lang="fr-FR" altLang="fr-FR" sz="1000">
              <a:latin typeface="Maple Regular" panose="020B0503050000020003" pitchFamily="34" charset="0"/>
            </a:endParaRPr>
          </a:p>
          <a:p>
            <a:pPr marL="0" indent="0" algn="ctr">
              <a:buClr>
                <a:srgbClr val="C1002A"/>
              </a:buClr>
              <a:buNone/>
              <a:defRPr/>
            </a:pPr>
            <a:r>
              <a:rPr lang="fr-FR" altLang="fr-FR" sz="4000" b="1">
                <a:solidFill>
                  <a:srgbClr val="C00000"/>
                </a:solidFill>
                <a:latin typeface="Maple Regular" panose="020B0503050000020003" pitchFamily="34" charset="0"/>
              </a:rPr>
              <a:t>Des formations sont à votre disposition</a:t>
            </a:r>
            <a:r>
              <a:rPr lang="fr-FR" altLang="fr-FR" b="1">
                <a:latin typeface="Maple Regular" panose="020B0503050000020003" pitchFamily="34" charset="0"/>
              </a:rPr>
              <a:t> </a:t>
            </a:r>
          </a:p>
          <a:p>
            <a:pPr marL="0" indent="0">
              <a:buClr>
                <a:srgbClr val="C1002A"/>
              </a:buClr>
              <a:buNone/>
              <a:defRPr/>
            </a:pPr>
            <a:endParaRPr lang="fr-FR" altLang="fr-FR" sz="1800">
              <a:latin typeface="Maple Regular" panose="020B0503050000020003" pitchFamily="34" charset="0"/>
            </a:endParaRPr>
          </a:p>
          <a:p>
            <a:pPr>
              <a:buClr>
                <a:srgbClr val="C1002A"/>
              </a:buClr>
              <a:buFont typeface="Wingdings" panose="05000000000000000000" pitchFamily="2" charset="2"/>
              <a:buChar char="o"/>
              <a:defRPr/>
            </a:pPr>
            <a:endParaRPr lang="fr-FR" altLang="fr-FR" sz="1800">
              <a:latin typeface="Maple Regular" panose="020B0503050000020003" pitchFamily="34" charset="0"/>
            </a:endParaRPr>
          </a:p>
        </p:txBody>
      </p:sp>
      <p:sp>
        <p:nvSpPr>
          <p:cNvPr id="58371" name="Espace réservé du numéro de diapositive 3">
            <a:extLst>
              <a:ext uri="{FF2B5EF4-FFF2-40B4-BE49-F238E27FC236}">
                <a16:creationId xmlns:a16="http://schemas.microsoft.com/office/drawing/2014/main" id="{7392F703-8215-40C4-AADB-AAB5EB215DAB}"/>
              </a:ext>
            </a:extLst>
          </p:cNvPr>
          <p:cNvSpPr>
            <a:spLocks noGrp="1"/>
          </p:cNvSpPr>
          <p:nvPr>
            <p:ph type="sldNum" sz="quarter" idx="11"/>
          </p:nvPr>
        </p:nvSpPr>
        <p:spPr>
          <a:xfrm>
            <a:off x="7594600" y="6400800"/>
            <a:ext cx="23114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B5167E-5CDB-4E31-9ED3-6720BC346EB1}" type="slidenum">
              <a:rPr lang="fr-FR" altLang="fr-FR" sz="1200">
                <a:latin typeface="Maple Regular" pitchFamily="34" charset="0"/>
              </a:rPr>
              <a:pPr>
                <a:spcBef>
                  <a:spcPct val="0"/>
                </a:spcBef>
                <a:buClrTx/>
                <a:buSzTx/>
                <a:buFontTx/>
                <a:buNone/>
              </a:pPr>
              <a:t>42</a:t>
            </a:fld>
            <a:endParaRPr lang="fr-FR" altLang="fr-FR" sz="1200">
              <a:latin typeface="Maple Regular" pitchFamily="34" charset="0"/>
            </a:endParaRPr>
          </a:p>
        </p:txBody>
      </p:sp>
      <p:sp>
        <p:nvSpPr>
          <p:cNvPr id="9" name="Espace réservé du contenu 1">
            <a:extLst>
              <a:ext uri="{FF2B5EF4-FFF2-40B4-BE49-F238E27FC236}">
                <a16:creationId xmlns:a16="http://schemas.microsoft.com/office/drawing/2014/main" id="{23910F75-1ABC-4EBF-94C1-88B9DBD661FA}"/>
              </a:ext>
            </a:extLst>
          </p:cNvPr>
          <p:cNvSpPr txBox="1">
            <a:spLocks/>
          </p:cNvSpPr>
          <p:nvPr/>
        </p:nvSpPr>
        <p:spPr>
          <a:xfrm>
            <a:off x="200472" y="1556792"/>
            <a:ext cx="4620880" cy="2592288"/>
          </a:xfrm>
          <a:prstGeom prst="rect">
            <a:avLst/>
          </a:prstGeom>
        </p:spPr>
        <p:txBody>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a:buClr>
                <a:srgbClr val="857761"/>
              </a:buClr>
              <a:defRPr/>
            </a:pPr>
            <a:r>
              <a:rPr lang="fr-FR" altLang="fr-FR" sz="2400" b="1">
                <a:latin typeface="Maple Regular" panose="020B0503050000020003" pitchFamily="34" charset="0"/>
                <a:hlinkClick r:id="rId3"/>
              </a:rPr>
              <a:t>Des ateliers de formation</a:t>
            </a:r>
            <a:r>
              <a:rPr lang="fr-FR" altLang="fr-FR" sz="2400" b="1">
                <a:latin typeface="Maple Regular" panose="020B0503050000020003" pitchFamily="34" charset="0"/>
              </a:rPr>
              <a:t> : </a:t>
            </a:r>
          </a:p>
          <a:p>
            <a:pPr marL="0" indent="0">
              <a:buClr>
                <a:srgbClr val="857761"/>
              </a:buClr>
              <a:buNone/>
              <a:defRPr/>
            </a:pPr>
            <a:r>
              <a:rPr lang="fr-FR" altLang="fr-FR" sz="2400">
                <a:latin typeface="Maple Regular" panose="020B0503050000020003" pitchFamily="34" charset="0"/>
              </a:rPr>
              <a:t>1h30 à 3h</a:t>
            </a:r>
          </a:p>
          <a:p>
            <a:pPr marL="0" indent="0">
              <a:buClr>
                <a:srgbClr val="857761"/>
              </a:buClr>
              <a:buNone/>
              <a:defRPr/>
            </a:pPr>
            <a:r>
              <a:rPr lang="fr-FR" altLang="fr-FR" sz="2400">
                <a:latin typeface="Maple Regular" panose="020B0503050000020003" pitchFamily="34" charset="0"/>
              </a:rPr>
              <a:t> </a:t>
            </a:r>
          </a:p>
          <a:p>
            <a:pPr lvl="1">
              <a:buClr>
                <a:srgbClr val="857761"/>
              </a:buClr>
              <a:buFont typeface="Wingdings" panose="05000000000000000000" pitchFamily="2" charset="2"/>
              <a:buChar char="n"/>
              <a:defRPr/>
            </a:pPr>
            <a:r>
              <a:rPr lang="fr-FR" sz="2400">
                <a:latin typeface="Maple Regular" panose="020B0503050000020003"/>
              </a:rPr>
              <a:t>Méthodologie de la recherche documentaire et utilisation des bases de données</a:t>
            </a:r>
          </a:p>
          <a:p>
            <a:pPr lvl="1">
              <a:buClr>
                <a:srgbClr val="857761"/>
              </a:buClr>
              <a:buFont typeface="Wingdings" panose="05000000000000000000" pitchFamily="2" charset="2"/>
              <a:buChar char="n"/>
              <a:defRPr/>
            </a:pPr>
            <a:r>
              <a:rPr lang="fr-FR" sz="2400" err="1">
                <a:latin typeface="Maple Regular" panose="020B0503050000020003"/>
              </a:rPr>
              <a:t>Zotero</a:t>
            </a:r>
            <a:endParaRPr lang="fr-FR" sz="2400">
              <a:latin typeface="Maple Regular" panose="020B0503050000020003"/>
            </a:endParaRPr>
          </a:p>
          <a:p>
            <a:pPr lvl="1">
              <a:buClr>
                <a:srgbClr val="857761"/>
              </a:buClr>
              <a:buFont typeface="Wingdings" panose="05000000000000000000" pitchFamily="2" charset="2"/>
              <a:buChar char="n"/>
              <a:defRPr/>
            </a:pPr>
            <a:r>
              <a:rPr lang="fr-FR" sz="2400">
                <a:latin typeface="Maple Regular" panose="020B0503050000020003"/>
              </a:rPr>
              <a:t>Recherche accompagnée</a:t>
            </a:r>
          </a:p>
          <a:p>
            <a:pPr lvl="1">
              <a:buClr>
                <a:srgbClr val="857761"/>
              </a:buClr>
              <a:buFont typeface="Wingdings" panose="05000000000000000000" pitchFamily="2" charset="2"/>
              <a:buChar char="n"/>
              <a:defRPr/>
            </a:pPr>
            <a:r>
              <a:rPr lang="fr-FR" sz="2400">
                <a:latin typeface="Maple Regular" panose="020B0503050000020003"/>
              </a:rPr>
              <a:t>La veille documentaire </a:t>
            </a:r>
            <a:endParaRPr lang="fr-FR" altLang="fr-FR" sz="2400">
              <a:latin typeface="Maple Regular" panose="020B0503050000020003" pitchFamily="34" charset="0"/>
            </a:endParaRPr>
          </a:p>
          <a:p>
            <a:pPr>
              <a:defRPr/>
            </a:pPr>
            <a:endParaRPr lang="fr-FR" altLang="fr-FR" kern="0"/>
          </a:p>
        </p:txBody>
      </p:sp>
      <p:sp>
        <p:nvSpPr>
          <p:cNvPr id="10" name="Espace réservé du contenu 1">
            <a:extLst>
              <a:ext uri="{FF2B5EF4-FFF2-40B4-BE49-F238E27FC236}">
                <a16:creationId xmlns:a16="http://schemas.microsoft.com/office/drawing/2014/main" id="{FB65BE23-A253-42C5-8546-DB17CF932DC4}"/>
              </a:ext>
            </a:extLst>
          </p:cNvPr>
          <p:cNvSpPr txBox="1">
            <a:spLocks/>
          </p:cNvSpPr>
          <p:nvPr/>
        </p:nvSpPr>
        <p:spPr>
          <a:xfrm>
            <a:off x="4953000" y="1556792"/>
            <a:ext cx="4680520" cy="3930377"/>
          </a:xfrm>
          <a:prstGeom prst="rect">
            <a:avLst/>
          </a:prstGeom>
        </p:spPr>
        <p:txBody>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a:buClr>
                <a:srgbClr val="857761"/>
              </a:buClr>
              <a:defRPr/>
            </a:pPr>
            <a:r>
              <a:rPr lang="fr-FR" altLang="fr-FR" sz="2400" b="1">
                <a:latin typeface="Maple Regular" panose="020B0503050000020003" pitchFamily="34" charset="0"/>
                <a:hlinkClick r:id="rId4"/>
              </a:rPr>
              <a:t>Des formations express </a:t>
            </a:r>
            <a:r>
              <a:rPr lang="fr-FR" altLang="fr-FR" sz="2400" b="1">
                <a:latin typeface="Maple Regular" panose="020B0503050000020003" pitchFamily="34" charset="0"/>
              </a:rPr>
              <a:t>: </a:t>
            </a:r>
          </a:p>
          <a:p>
            <a:pPr marL="0" indent="0">
              <a:buClr>
                <a:srgbClr val="857761"/>
              </a:buClr>
              <a:buNone/>
              <a:defRPr/>
            </a:pPr>
            <a:r>
              <a:rPr lang="fr-FR" altLang="fr-FR" sz="2400">
                <a:latin typeface="Maple Regular" panose="020B0503050000020003" pitchFamily="34" charset="0"/>
              </a:rPr>
              <a:t> 45 min</a:t>
            </a:r>
          </a:p>
          <a:p>
            <a:pPr lvl="1">
              <a:buClr>
                <a:srgbClr val="857761"/>
              </a:buClr>
              <a:buFont typeface="Wingdings" panose="05000000000000000000" pitchFamily="2" charset="2"/>
              <a:buChar char="n"/>
              <a:defRPr/>
            </a:pPr>
            <a:r>
              <a:rPr lang="fr-FR" sz="2400">
                <a:latin typeface="Maple Regular" panose="020B0503050000020003"/>
              </a:rPr>
              <a:t>S'initier à la recherche documentaire</a:t>
            </a:r>
          </a:p>
          <a:p>
            <a:pPr lvl="1">
              <a:buClr>
                <a:srgbClr val="857761"/>
              </a:buClr>
              <a:buFont typeface="Wingdings" panose="05000000000000000000" pitchFamily="2" charset="2"/>
              <a:buChar char="n"/>
              <a:defRPr/>
            </a:pPr>
            <a:r>
              <a:rPr lang="fr-FR" sz="2400">
                <a:latin typeface="Maple Regular" panose="020B0503050000020003"/>
              </a:rPr>
              <a:t>Zotero express</a:t>
            </a:r>
          </a:p>
          <a:p>
            <a:pPr lvl="1">
              <a:buClr>
                <a:srgbClr val="857761"/>
              </a:buClr>
              <a:buFont typeface="Wingdings" panose="05000000000000000000" pitchFamily="2" charset="2"/>
              <a:buChar char="n"/>
              <a:defRPr/>
            </a:pPr>
            <a:r>
              <a:rPr lang="fr-FR" sz="2400">
                <a:latin typeface="Maple Regular" panose="020B0503050000020003"/>
              </a:rPr>
              <a:t>Eviter le Plagiat</a:t>
            </a:r>
          </a:p>
          <a:p>
            <a:pPr lvl="1">
              <a:buClr>
                <a:srgbClr val="857761"/>
              </a:buClr>
              <a:buFont typeface="Wingdings" panose="05000000000000000000" pitchFamily="2" charset="2"/>
              <a:buChar char="n"/>
              <a:defRPr/>
            </a:pPr>
            <a:r>
              <a:rPr lang="fr-FR" sz="2400">
                <a:latin typeface="Maple Regular" panose="020B0503050000020003"/>
              </a:rPr>
              <a:t>Évaluer l'information</a:t>
            </a:r>
          </a:p>
          <a:p>
            <a:pPr lvl="1">
              <a:buClr>
                <a:srgbClr val="857761"/>
              </a:buClr>
              <a:buFont typeface="Wingdings" panose="05000000000000000000" pitchFamily="2" charset="2"/>
              <a:buChar char="n"/>
              <a:defRPr/>
            </a:pPr>
            <a:r>
              <a:rPr lang="fr-FR" sz="2400">
                <a:latin typeface="Maple Regular" panose="020B0503050000020003"/>
              </a:rPr>
              <a:t>Bases de données scientifiques et en sciences humaines et sociales</a:t>
            </a:r>
          </a:p>
          <a:p>
            <a:pPr lvl="1">
              <a:buClr>
                <a:srgbClr val="857761"/>
              </a:buClr>
              <a:buFont typeface="Wingdings" panose="05000000000000000000" pitchFamily="2" charset="2"/>
              <a:buChar char="n"/>
              <a:defRPr/>
            </a:pPr>
            <a:r>
              <a:rPr lang="fr-FR" sz="2400">
                <a:latin typeface="Maple Regular" panose="020B0503050000020003"/>
              </a:rPr>
              <a:t>Bases de données en droit</a:t>
            </a:r>
          </a:p>
          <a:p>
            <a:pPr lvl="1">
              <a:buClr>
                <a:srgbClr val="857761"/>
              </a:buClr>
              <a:buFont typeface="Wingdings" panose="05000000000000000000" pitchFamily="2" charset="2"/>
              <a:buChar char="n"/>
              <a:defRPr/>
            </a:pPr>
            <a:r>
              <a:rPr lang="fr-FR" sz="2400" err="1">
                <a:latin typeface="Maple Regular" panose="020B0503050000020003"/>
              </a:rPr>
              <a:t>Europresse</a:t>
            </a:r>
            <a:r>
              <a:rPr lang="fr-FR" altLang="fr-FR" sz="2400">
                <a:latin typeface="Maple Regular" panose="020B0503050000020003"/>
              </a:rPr>
              <a:t> </a:t>
            </a:r>
          </a:p>
          <a:p>
            <a:pPr>
              <a:defRPr/>
            </a:pPr>
            <a:endParaRPr lang="fr-FR" altLang="fr-FR" ker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a:extLst>
              <a:ext uri="{FF2B5EF4-FFF2-40B4-BE49-F238E27FC236}">
                <a16:creationId xmlns:a16="http://schemas.microsoft.com/office/drawing/2014/main" id="{3DA41D66-FD57-4765-BAEC-C2114F837B03}"/>
              </a:ext>
            </a:extLst>
          </p:cNvPr>
          <p:cNvSpPr>
            <a:spLocks noGrp="1" noChangeArrowheads="1"/>
          </p:cNvSpPr>
          <p:nvPr>
            <p:ph idx="1"/>
          </p:nvPr>
        </p:nvSpPr>
        <p:spPr>
          <a:xfrm>
            <a:off x="272480" y="404664"/>
            <a:ext cx="9505056" cy="1367482"/>
          </a:xfrm>
        </p:spPr>
        <p:txBody>
          <a:bodyPr/>
          <a:lstStyle/>
          <a:p>
            <a:pPr algn="ctr" eaLnBrk="1" hangingPunct="1">
              <a:buNone/>
            </a:pPr>
            <a:r>
              <a:rPr lang="fr-FR" altLang="fr-FR" sz="4000" b="1">
                <a:latin typeface="Maple Regular"/>
              </a:rPr>
              <a:t>Contact </a:t>
            </a:r>
            <a:endParaRPr lang="fr-FR" altLang="fr-FR" sz="2800" b="1">
              <a:latin typeface="Maple Regular" panose="020B0503050000020003" pitchFamily="34" charset="0"/>
            </a:endParaRPr>
          </a:p>
          <a:p>
            <a:pPr algn="ctr" eaLnBrk="1" hangingPunct="1">
              <a:buFont typeface="Wingdings" panose="05000000000000000000" pitchFamily="2" charset="2"/>
              <a:buNone/>
            </a:pPr>
            <a:r>
              <a:rPr lang="fr-FR" altLang="fr-FR">
                <a:solidFill>
                  <a:srgbClr val="C1002A"/>
                </a:solidFill>
                <a:latin typeface="Maple Regular"/>
              </a:rPr>
              <a:t>theses@cnam.fr</a:t>
            </a:r>
          </a:p>
          <a:p>
            <a:pPr algn="ctr" eaLnBrk="1" hangingPunct="1">
              <a:buFont typeface="Wingdings" panose="05000000000000000000" pitchFamily="2" charset="2"/>
              <a:buNone/>
            </a:pPr>
            <a:endParaRPr lang="fr-FR" altLang="fr-FR"/>
          </a:p>
          <a:p>
            <a:pPr algn="ctr" eaLnBrk="1" hangingPunct="1">
              <a:buFont typeface="Wingdings" panose="05000000000000000000" pitchFamily="2" charset="2"/>
              <a:buNone/>
            </a:pPr>
            <a:endParaRPr lang="fr-FR" altLang="fr-FR"/>
          </a:p>
          <a:p>
            <a:pPr algn="ctr">
              <a:spcBef>
                <a:spcPct val="0"/>
              </a:spcBef>
              <a:buClrTx/>
              <a:buSzTx/>
              <a:buFontTx/>
              <a:buNone/>
            </a:pPr>
            <a:r>
              <a:rPr lang="fr-FR" altLang="fr-FR" sz="2000">
                <a:latin typeface="Maple Regular"/>
              </a:rPr>
              <a:t>Besoin d’une formation en documentation ? Renseignez-vous sur le site :</a:t>
            </a:r>
          </a:p>
          <a:p>
            <a:pPr>
              <a:spcBef>
                <a:spcPct val="0"/>
              </a:spcBef>
              <a:buClrTx/>
              <a:buSzTx/>
              <a:buFontTx/>
              <a:buNone/>
            </a:pPr>
            <a:endParaRPr lang="fr-FR" altLang="fr-FR" sz="2000">
              <a:latin typeface="Maple Regular"/>
            </a:endParaRPr>
          </a:p>
          <a:p>
            <a:pPr algn="ctr">
              <a:spcBef>
                <a:spcPct val="0"/>
              </a:spcBef>
              <a:buClrTx/>
              <a:buSzTx/>
              <a:buFontTx/>
              <a:buNone/>
            </a:pPr>
            <a:r>
              <a:rPr lang="fr-FR" altLang="fr-FR" sz="2000">
                <a:latin typeface="Maple Regular"/>
                <a:hlinkClick r:id="rId3"/>
              </a:rPr>
              <a:t>https://bibliotheques.cnam.fr/opac/</a:t>
            </a:r>
            <a:endParaRPr lang="fr-FR" altLang="fr-FR" sz="2000">
              <a:latin typeface="Maple Regular"/>
            </a:endParaRPr>
          </a:p>
          <a:p>
            <a:pPr>
              <a:spcBef>
                <a:spcPct val="0"/>
              </a:spcBef>
              <a:buClrTx/>
              <a:buSzTx/>
              <a:buFontTx/>
              <a:buNone/>
            </a:pPr>
            <a:endParaRPr lang="fr-FR" altLang="fr-FR" sz="2000">
              <a:latin typeface="Maple Regular"/>
            </a:endParaRPr>
          </a:p>
          <a:p>
            <a:r>
              <a:rPr lang="fr-FR" altLang="fr-FR" sz="2000">
                <a:solidFill>
                  <a:srgbClr val="C1002A"/>
                </a:solidFill>
                <a:latin typeface="Maple Regular"/>
              </a:rPr>
              <a:t>Une question sur la Science ouverte à la Bibliothèque du CNAM ? Ecrivez à :</a:t>
            </a:r>
          </a:p>
          <a:p>
            <a:pPr marL="0" indent="0">
              <a:buNone/>
            </a:pPr>
            <a:endParaRPr lang="fr-FR" altLang="fr-FR" sz="2000">
              <a:latin typeface="Maple Regular"/>
            </a:endParaRPr>
          </a:p>
          <a:p>
            <a:pPr marL="0" indent="0">
              <a:buNone/>
            </a:pPr>
            <a:r>
              <a:rPr lang="fr-FR" altLang="fr-FR" sz="2000">
                <a:latin typeface="Maple Regular"/>
                <a:hlinkClick r:id="rId4"/>
              </a:rPr>
              <a:t>science.ouverte@cnam.fr</a:t>
            </a:r>
            <a:endParaRPr lang="fr-FR" altLang="fr-FR" sz="2000">
              <a:cs typeface="Arial"/>
            </a:endParaRPr>
          </a:p>
        </p:txBody>
      </p:sp>
      <p:sp>
        <p:nvSpPr>
          <p:cNvPr id="59395" name="Espace réservé du numéro de diapositive 6">
            <a:extLst>
              <a:ext uri="{FF2B5EF4-FFF2-40B4-BE49-F238E27FC236}">
                <a16:creationId xmlns:a16="http://schemas.microsoft.com/office/drawing/2014/main" id="{D20F5D76-4CD1-4F83-AF44-C2163942F5B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2923326F-1E3D-4EEC-992D-9ED01F4FF429}" type="slidenum">
              <a:rPr lang="fr-FR" altLang="fr-FR" sz="1200">
                <a:latin typeface="Maple Regular" pitchFamily="34" charset="0"/>
              </a:rPr>
              <a:pPr>
                <a:spcBef>
                  <a:spcPct val="0"/>
                </a:spcBef>
                <a:buClrTx/>
                <a:buSzTx/>
                <a:buFontTx/>
                <a:buNone/>
              </a:pPr>
              <a:t>43</a:t>
            </a:fld>
            <a:endParaRPr lang="fr-FR" altLang="fr-FR" sz="1200">
              <a:latin typeface="Maple Regular" pitchFamily="34" charset="0"/>
            </a:endParaRPr>
          </a:p>
        </p:txBody>
      </p:sp>
      <p:pic>
        <p:nvPicPr>
          <p:cNvPr id="4" name="Picture 4">
            <a:extLst>
              <a:ext uri="{FF2B5EF4-FFF2-40B4-BE49-F238E27FC236}">
                <a16:creationId xmlns:a16="http://schemas.microsoft.com/office/drawing/2014/main" id="{19F10036-0AFE-42EA-A27A-C1EDB17C724E}"/>
              </a:ext>
            </a:extLst>
          </p:cNvPr>
          <p:cNvPicPr>
            <a:picLocks noChangeAspect="1"/>
          </p:cNvPicPr>
          <p:nvPr/>
        </p:nvPicPr>
        <p:blipFill>
          <a:blip r:embed="rId5"/>
          <a:stretch>
            <a:fillRect/>
          </a:stretch>
        </p:blipFill>
        <p:spPr>
          <a:xfrm>
            <a:off x="416496" y="764704"/>
            <a:ext cx="2589187" cy="1781175"/>
          </a:xfrm>
          <a:prstGeom prst="rect">
            <a:avLst/>
          </a:prstGeom>
        </p:spPr>
      </p:pic>
    </p:spTree>
  </p:cSld>
  <p:clrMapOvr>
    <a:masterClrMapping/>
  </p:clrMapOvr>
</p:sld>
</file>

<file path=ppt/theme/theme1.xml><?xml version="1.0" encoding="utf-8"?>
<a:theme xmlns:a="http://schemas.openxmlformats.org/drawingml/2006/main" name="Pixel">
  <a:themeElements>
    <a:clrScheme name="Personnalisé 20">
      <a:dk1>
        <a:srgbClr val="000000"/>
      </a:dk1>
      <a:lt1>
        <a:srgbClr val="FFFFFF"/>
      </a:lt1>
      <a:dk2>
        <a:srgbClr val="000000"/>
      </a:dk2>
      <a:lt2>
        <a:srgbClr val="AA9F96"/>
      </a:lt2>
      <a:accent1>
        <a:srgbClr val="FFFFFF"/>
      </a:accent1>
      <a:accent2>
        <a:srgbClr val="C1002A"/>
      </a:accent2>
      <a:accent3>
        <a:srgbClr val="0000E4"/>
      </a:accent3>
      <a:accent4>
        <a:srgbClr val="000000"/>
      </a:accent4>
      <a:accent5>
        <a:srgbClr val="CACAFF"/>
      </a:accent5>
      <a:accent6>
        <a:srgbClr val="8A8AB9"/>
      </a:accent6>
      <a:hlink>
        <a:srgbClr val="666699"/>
      </a:hlink>
      <a:folHlink>
        <a:srgbClr val="CFC8C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cddc780-72fe-4535-a909-7c633f90a251">
      <UserInfo>
        <DisplayName/>
        <AccountId xsi:nil="true"/>
        <AccountType/>
      </UserInfo>
    </SharedWithUsers>
    <MediaLengthInSeconds xmlns="3d4540df-19e8-4753-8774-7f4e319136db" xsi:nil="true"/>
    <TaxCatchAll xmlns="ecddc780-72fe-4535-a909-7c633f90a251" xsi:nil="true"/>
    <lcf76f155ced4ddcb4097134ff3c332f xmlns="3d4540df-19e8-4753-8774-7f4e319136db">
      <Terms xmlns="http://schemas.microsoft.com/office/infopath/2007/PartnerControls"/>
    </lcf76f155ced4ddcb4097134ff3c332f>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A317223E36A6E46A984EB119728362F" ma:contentTypeVersion="19" ma:contentTypeDescription="Crée un document." ma:contentTypeScope="" ma:versionID="ad1d896838d4103b5bcda884662f18f0">
  <xsd:schema xmlns:xsd="http://www.w3.org/2001/XMLSchema" xmlns:xs="http://www.w3.org/2001/XMLSchema" xmlns:p="http://schemas.microsoft.com/office/2006/metadata/properties" xmlns:ns2="3d4540df-19e8-4753-8774-7f4e319136db" xmlns:ns3="ecddc780-72fe-4535-a909-7c633f90a251" targetNamespace="http://schemas.microsoft.com/office/2006/metadata/properties" ma:root="true" ma:fieldsID="38a86a3bc9a3c732cfbf5a7659d0d6e5" ns2:_="" ns3:_="">
    <xsd:import namespace="3d4540df-19e8-4753-8774-7f4e319136db"/>
    <xsd:import namespace="ecddc780-72fe-4535-a909-7c633f90a25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4540df-19e8-4753-8774-7f4e319136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760f3a31-ae4b-4b9b-9979-7ed0d396b91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ddc780-72fe-4535-a909-7c633f90a251"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afde08d2-8cb9-44c5-80a3-d599f67ae99c}" ma:internalName="TaxCatchAll" ma:showField="CatchAllData" ma:web="ecddc780-72fe-4535-a909-7c633f90a2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83D57A-E55F-4517-9F08-D7B5CADD7019}">
  <ds:schemaRefs>
    <ds:schemaRef ds:uri="http://purl.org/dc/dcmitype/"/>
    <ds:schemaRef ds:uri="http://www.w3.org/XML/1998/namespace"/>
    <ds:schemaRef ds:uri="http://schemas.microsoft.com/office/2006/documentManagement/types"/>
    <ds:schemaRef ds:uri="http://purl.org/dc/terms/"/>
    <ds:schemaRef ds:uri="ecddc780-72fe-4535-a909-7c633f90a251"/>
    <ds:schemaRef ds:uri="http://schemas.microsoft.com/office/2006/metadata/properties"/>
    <ds:schemaRef ds:uri="3d4540df-19e8-4753-8774-7f4e319136db"/>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3B607B3E-16AC-49E8-B4DC-25FD04EC6BE0}">
  <ds:schemaRefs>
    <ds:schemaRef ds:uri="http://schemas.microsoft.com/office/2006/metadata/longProperties"/>
  </ds:schemaRefs>
</ds:datastoreItem>
</file>

<file path=customXml/itemProps3.xml><?xml version="1.0" encoding="utf-8"?>
<ds:datastoreItem xmlns:ds="http://schemas.openxmlformats.org/officeDocument/2006/customXml" ds:itemID="{6327A5BA-DC5D-43AC-9829-D9A8827376BB}">
  <ds:schemaRefs>
    <ds:schemaRef ds:uri="http://schemas.microsoft.com/sharepoint/v3/contenttype/forms"/>
  </ds:schemaRefs>
</ds:datastoreItem>
</file>

<file path=customXml/itemProps4.xml><?xml version="1.0" encoding="utf-8"?>
<ds:datastoreItem xmlns:ds="http://schemas.openxmlformats.org/officeDocument/2006/customXml" ds:itemID="{0C7572CC-8B86-40FC-BE66-A5E3974543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4540df-19e8-4753-8774-7f4e319136db"/>
    <ds:schemaRef ds:uri="ecddc780-72fe-4535-a909-7c633f90a2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5136</Words>
  <Application>Microsoft Office PowerPoint</Application>
  <PresentationFormat>Format A4 (210 x 297 mm)</PresentationFormat>
  <Paragraphs>506</Paragraphs>
  <Slides>43</Slides>
  <Notes>33</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43</vt:i4>
      </vt:variant>
    </vt:vector>
  </HeadingPairs>
  <TitlesOfParts>
    <vt:vector size="57" baseType="lpstr">
      <vt:lpstr>Arial</vt:lpstr>
      <vt:lpstr>Arial Black</vt:lpstr>
      <vt:lpstr>Arial Narrow,Bold</vt:lpstr>
      <vt:lpstr>Calibri</vt:lpstr>
      <vt:lpstr>Calibri Light</vt:lpstr>
      <vt:lpstr>Calibri,Bold</vt:lpstr>
      <vt:lpstr>Courier New</vt:lpstr>
      <vt:lpstr>Maple</vt:lpstr>
      <vt:lpstr>Maple Medium</vt:lpstr>
      <vt:lpstr>Maple Regular</vt:lpstr>
      <vt:lpstr>Symbol</vt:lpstr>
      <vt:lpstr>Times New Roman</vt:lpstr>
      <vt:lpstr>Wingdings</vt:lpstr>
      <vt:lpstr>Pixel</vt:lpstr>
      <vt:lpstr>Rédiger, déposer, publier ma thèse </vt:lpstr>
      <vt:lpstr> Sommaire </vt:lpstr>
      <vt:lpstr>Présentation PowerPoint</vt:lpstr>
      <vt:lpstr>Qu’est-ce qu’une thèse ? </vt:lpstr>
      <vt:lpstr> I- Rédiger sa thèse </vt:lpstr>
      <vt:lpstr>Présentation PowerPoint</vt:lpstr>
      <vt:lpstr>Présentation PowerPoint</vt:lpstr>
      <vt:lpstr>II –  Signaler, déposer, diffuser sa thèse au CNAM</vt:lpstr>
      <vt:lpstr>ADUM : Accès Doctorat Unique Mutualisé, votre support avant et après la soutenance</vt:lpstr>
      <vt:lpstr>Le Circuit de dépôt thèses au Cnam</vt:lpstr>
      <vt:lpstr>Theses.fr</vt:lpstr>
      <vt:lpstr>Présentation PowerPoint</vt:lpstr>
      <vt:lpstr>Déposer sa thèse au Cnam</vt:lpstr>
      <vt:lpstr>Présentation PowerPoint</vt:lpstr>
      <vt:lpstr>Présentation PowerPoint</vt:lpstr>
      <vt:lpstr>Diffuser sa thèse</vt:lpstr>
      <vt:lpstr>La diffusion sur Intranet</vt:lpstr>
      <vt:lpstr>Diffuser sa thèse sur Internet</vt:lpstr>
      <vt:lpstr>Diffusion partielle</vt:lpstr>
      <vt:lpstr>Présentation PowerPoint</vt:lpstr>
      <vt:lpstr>Le cas des thèses confidentielles</vt:lpstr>
      <vt:lpstr>Motifs et durée de la confidentialité</vt:lpstr>
      <vt:lpstr>Diffuser sa thèse - les données personnelles </vt:lpstr>
      <vt:lpstr>Anonymisation ou pseudonymisation</vt:lpstr>
      <vt:lpstr>Présentation PowerPoint</vt:lpstr>
      <vt:lpstr>III- Publier sa thèse</vt:lpstr>
      <vt:lpstr>Vidéo : ma thèse en Open Access  </vt:lpstr>
      <vt:lpstr>Open access et publication chez un éditeur</vt:lpstr>
      <vt:lpstr>Attention aux éditeurs prédateurs</vt:lpstr>
      <vt:lpstr>Open access et plagiat</vt:lpstr>
      <vt:lpstr>QU’EST-CE QU’UNE LICENCE CREATIVE COMMONS ? </vt:lpstr>
      <vt:lpstr> VIDEO : LES LICENCES CREATIVE COMMONS  </vt:lpstr>
      <vt:lpstr>Présentation PowerPoint</vt:lpstr>
      <vt:lpstr>Respecter le droit d’auteur </vt:lpstr>
      <vt:lpstr>Le plagiat est interdit par la loi</vt:lpstr>
      <vt:lpstr>L'exception de courte citation</vt:lpstr>
      <vt:lpstr>L’exception pédagogique et de recherche </vt:lpstr>
      <vt:lpstr>L’exception pédagogique et de recherche </vt:lpstr>
      <vt:lpstr>Au-delà de l’exception pédagogique </vt:lpstr>
      <vt:lpstr>Quelques sites web à consulter</vt:lpstr>
      <vt:lpstr>Ouvrages à télécharger</vt:lpstr>
      <vt:lpstr>Présentation PowerPoint</vt:lpstr>
      <vt:lpstr>Présentation PowerPoint</vt:lpstr>
    </vt:vector>
  </TitlesOfParts>
  <Company>UL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 et le Circuit de la thèse</dc:title>
  <dc:creator>Déborah VAGLIO</dc:creator>
  <cp:lastModifiedBy>MENDONCA MENDES Heitor</cp:lastModifiedBy>
  <cp:revision>2</cp:revision>
  <cp:lastPrinted>2015-11-19T07:58:16Z</cp:lastPrinted>
  <dcterms:created xsi:type="dcterms:W3CDTF">2013-06-04T13:21:06Z</dcterms:created>
  <dcterms:modified xsi:type="dcterms:W3CDTF">2025-12-09T15:17:16Z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lpwstr/>
  </property>
  <property fmtid="{D5CDD505-2E9C-101B-9397-08002B2CF9AE}" pid="3" name="display_urn:schemas-microsoft-com:office:office#Editor">
    <vt:lpwstr>VAGLIO Deborah</vt:lpwstr>
  </property>
  <property fmtid="{D5CDD505-2E9C-101B-9397-08002B2CF9AE}" pid="4" name="Order">
    <vt:lpwstr>225600.000000000</vt:lpwstr>
  </property>
  <property fmtid="{D5CDD505-2E9C-101B-9397-08002B2CF9AE}" pid="5" name="ComplianceAssetId">
    <vt:lpwstr/>
  </property>
  <property fmtid="{D5CDD505-2E9C-101B-9397-08002B2CF9AE}" pid="6" name="TemplateUrl">
    <vt:lpwstr/>
  </property>
  <property fmtid="{D5CDD505-2E9C-101B-9397-08002B2CF9AE}" pid="7" name="xd_ProgID">
    <vt:lpwstr/>
  </property>
  <property fmtid="{D5CDD505-2E9C-101B-9397-08002B2CF9AE}" pid="8" name="SharedWithUsers">
    <vt:lpwstr/>
  </property>
  <property fmtid="{D5CDD505-2E9C-101B-9397-08002B2CF9AE}" pid="9" name="display_urn:schemas-microsoft-com:office:office#Author">
    <vt:lpwstr>VAGLIO Deborah</vt:lpwstr>
  </property>
  <property fmtid="{D5CDD505-2E9C-101B-9397-08002B2CF9AE}" pid="10" name="ContentTypeId">
    <vt:lpwstr>0x010100CA317223E36A6E46A984EB119728362F</vt:lpwstr>
  </property>
  <property fmtid="{D5CDD505-2E9C-101B-9397-08002B2CF9AE}" pid="11" name="_ExtendedDescription">
    <vt:lpwstr/>
  </property>
  <property fmtid="{D5CDD505-2E9C-101B-9397-08002B2CF9AE}" pid="12" name="MediaServiceImageTags">
    <vt:lpwstr/>
  </property>
</Properties>
</file>